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avi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68" r:id="rId5"/>
    <p:sldId id="271" r:id="rId6"/>
    <p:sldId id="272" r:id="rId7"/>
    <p:sldId id="269" r:id="rId8"/>
    <p:sldId id="270" r:id="rId9"/>
    <p:sldId id="273" r:id="rId10"/>
    <p:sldId id="266" r:id="rId11"/>
    <p:sldId id="274" r:id="rId12"/>
    <p:sldId id="264" r:id="rId13"/>
    <p:sldId id="267" r:id="rId14"/>
    <p:sldId id="275" r:id="rId15"/>
    <p:sldId id="265" r:id="rId16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8" autoAdjust="0"/>
    <p:restoredTop sz="85545" autoAdjust="0"/>
  </p:normalViewPr>
  <p:slideViewPr>
    <p:cSldViewPr snapToGrid="0" snapToObjects="1">
      <p:cViewPr>
        <p:scale>
          <a:sx n="75" d="100"/>
          <a:sy n="75" d="100"/>
        </p:scale>
        <p:origin x="-1264" y="-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3.png>
</file>

<file path=ppt/media/image14.png>
</file>

<file path=ppt/media/image16.png>
</file>

<file path=ppt/media/image2.jpeg>
</file>

<file path=ppt/media/image3.jpg>
</file>

<file path=ppt/media/media1.avi>
</file>

<file path=ppt/media/media2.mov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6E5E24-FB13-EE45-837E-EBBA50091642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3DCE8-80CC-BA4F-A2DB-512E8E2302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8065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Blue </a:t>
            </a:r>
            <a:r>
              <a:rPr lang="de-DE" dirty="0" err="1" smtClean="0"/>
              <a:t>lines</a:t>
            </a:r>
            <a:r>
              <a:rPr lang="de-DE" dirty="0" smtClean="0"/>
              <a:t>: </a:t>
            </a:r>
            <a:r>
              <a:rPr lang="de-DE" dirty="0" err="1" smtClean="0"/>
              <a:t>start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end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region</a:t>
            </a:r>
            <a:r>
              <a:rPr lang="de-DE" baseline="0" dirty="0" smtClean="0"/>
              <a:t> </a:t>
            </a:r>
          </a:p>
          <a:p>
            <a:r>
              <a:rPr lang="de-DE" baseline="0" dirty="0" smtClean="0"/>
              <a:t>Yellow </a:t>
            </a:r>
            <a:r>
              <a:rPr lang="de-DE" baseline="0" dirty="0" err="1" smtClean="0"/>
              <a:t>region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enlarged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set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explained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later</a:t>
            </a:r>
            <a:r>
              <a:rPr lang="de-DE" baseline="0" dirty="0" smtClean="0"/>
              <a:t>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err="1" smtClean="0"/>
              <a:t>Crossing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sequence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order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vehicles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cross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intersection</a:t>
            </a:r>
            <a:r>
              <a:rPr lang="de-DE" baseline="0" dirty="0" smtClean="0"/>
              <a:t>,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following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fixed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optimal </a:t>
            </a:r>
            <a:r>
              <a:rPr lang="de-DE" baseline="0" dirty="0" err="1" smtClean="0"/>
              <a:t>sequence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found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evaluating</a:t>
            </a:r>
            <a:r>
              <a:rPr lang="de-DE" baseline="0" dirty="0" smtClean="0"/>
              <a:t> all </a:t>
            </a:r>
            <a:r>
              <a:rPr lang="de-DE" baseline="0" dirty="0" err="1" smtClean="0"/>
              <a:t>possible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sequences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3DCE8-80CC-BA4F-A2DB-512E8E2302F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3716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de-DE" dirty="0" smtClean="0"/>
              <a:t>Video </a:t>
            </a:r>
            <a:r>
              <a:rPr lang="de-DE" dirty="0" err="1" smtClean="0"/>
              <a:t>shows</a:t>
            </a:r>
            <a:r>
              <a:rPr lang="de-DE" dirty="0" smtClean="0"/>
              <a:t> </a:t>
            </a:r>
            <a:r>
              <a:rPr lang="de-DE" dirty="0" err="1" smtClean="0"/>
              <a:t>again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controller</a:t>
            </a:r>
            <a:r>
              <a:rPr lang="de-DE" dirty="0" smtClean="0"/>
              <a:t> </a:t>
            </a:r>
            <a:r>
              <a:rPr lang="de-DE" dirty="0" err="1" smtClean="0"/>
              <a:t>prevents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collision</a:t>
            </a:r>
            <a:endParaRPr lang="de-DE" dirty="0" smtClean="0"/>
          </a:p>
          <a:p>
            <a:pPr marL="0" indent="0">
              <a:buFont typeface="Arial"/>
              <a:buNone/>
            </a:pPr>
            <a:r>
              <a:rPr lang="de-DE" dirty="0" smtClean="0"/>
              <a:t>https://</a:t>
            </a:r>
            <a:r>
              <a:rPr lang="de-DE" dirty="0" err="1" smtClean="0"/>
              <a:t>www.dropbox.com</a:t>
            </a:r>
            <a:r>
              <a:rPr lang="de-DE" dirty="0" smtClean="0"/>
              <a:t>/s/necg4i3d16m5x4s/side60hz.avi?dl=0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3DCE8-80CC-BA4F-A2DB-512E8E2302FE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1547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Vehicle</a:t>
            </a:r>
            <a:r>
              <a:rPr lang="de-DE" dirty="0" smtClean="0"/>
              <a:t> </a:t>
            </a:r>
            <a:r>
              <a:rPr lang="de-DE" dirty="0" err="1" smtClean="0"/>
              <a:t>dynamics</a:t>
            </a:r>
            <a:r>
              <a:rPr lang="de-DE" dirty="0" smtClean="0"/>
              <a:t>: </a:t>
            </a:r>
            <a:r>
              <a:rPr lang="de-DE" dirty="0" err="1" smtClean="0"/>
              <a:t>point</a:t>
            </a:r>
            <a:r>
              <a:rPr lang="de-DE" dirty="0" smtClean="0"/>
              <a:t> </a:t>
            </a:r>
            <a:r>
              <a:rPr lang="de-DE" dirty="0" err="1" smtClean="0"/>
              <a:t>mass</a:t>
            </a:r>
            <a:r>
              <a:rPr lang="de-DE" dirty="0" smtClean="0"/>
              <a:t> in </a:t>
            </a:r>
            <a:r>
              <a:rPr lang="de-DE" dirty="0" err="1" smtClean="0"/>
              <a:t>control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endParaRPr lang="de-DE" dirty="0" smtClean="0"/>
          </a:p>
          <a:p>
            <a:r>
              <a:rPr lang="de-DE" dirty="0" err="1" smtClean="0"/>
              <a:t>Formulate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in a </a:t>
            </a:r>
            <a:r>
              <a:rPr lang="de-DE" dirty="0" err="1" smtClean="0"/>
              <a:t>convex</a:t>
            </a:r>
            <a:r>
              <a:rPr lang="de-DE" dirty="0" smtClean="0"/>
              <a:t> form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err="1" smtClean="0">
                <a:sym typeface="Wingdings"/>
              </a:rPr>
              <a:t>space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coordinates</a:t>
            </a:r>
            <a:endParaRPr lang="de-DE" dirty="0" smtClean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Spatial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coordinate</a:t>
            </a:r>
            <a:r>
              <a:rPr lang="de-DE" baseline="0" dirty="0" smtClean="0">
                <a:sym typeface="Wingdings"/>
              </a:rPr>
              <a:t> p</a:t>
            </a:r>
          </a:p>
          <a:p>
            <a:r>
              <a:rPr lang="de-DE" baseline="0" dirty="0" err="1" smtClean="0">
                <a:sym typeface="Wingdings"/>
              </a:rPr>
              <a:t>Vehicle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velocity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v_i</a:t>
            </a:r>
            <a:endParaRPr lang="de-DE" baseline="0" dirty="0" smtClean="0">
              <a:sym typeface="Wingdings"/>
            </a:endParaRPr>
          </a:p>
          <a:p>
            <a:r>
              <a:rPr lang="de-DE" baseline="0" dirty="0" smtClean="0">
                <a:sym typeface="Wingdings"/>
              </a:rPr>
              <a:t>Time </a:t>
            </a:r>
            <a:r>
              <a:rPr lang="de-DE" baseline="0" dirty="0" err="1" smtClean="0">
                <a:sym typeface="Wingdings"/>
              </a:rPr>
              <a:t>needed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to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reach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position</a:t>
            </a:r>
            <a:r>
              <a:rPr lang="de-DE" baseline="0" dirty="0" smtClean="0">
                <a:sym typeface="Wingdings"/>
              </a:rPr>
              <a:t> p: </a:t>
            </a:r>
            <a:r>
              <a:rPr lang="de-DE" baseline="0" dirty="0" err="1" smtClean="0">
                <a:sym typeface="Wingdings"/>
              </a:rPr>
              <a:t>t_i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3DCE8-80CC-BA4F-A2DB-512E8E2302F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8741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The </a:t>
            </a:r>
            <a:r>
              <a:rPr lang="de-DE" dirty="0" err="1" smtClean="0"/>
              <a:t>cumulative</a:t>
            </a:r>
            <a:r>
              <a:rPr lang="de-DE" dirty="0" smtClean="0"/>
              <a:t> </a:t>
            </a:r>
            <a:r>
              <a:rPr lang="de-DE" dirty="0" err="1" smtClean="0"/>
              <a:t>cost</a:t>
            </a:r>
            <a:r>
              <a:rPr lang="de-DE" dirty="0" smtClean="0"/>
              <a:t> </a:t>
            </a:r>
            <a:r>
              <a:rPr lang="de-DE" dirty="0" err="1" smtClean="0"/>
              <a:t>function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sum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cost</a:t>
            </a:r>
            <a:r>
              <a:rPr lang="de-DE" dirty="0" smtClean="0"/>
              <a:t> </a:t>
            </a:r>
            <a:r>
              <a:rPr lang="de-DE" dirty="0" err="1" smtClean="0"/>
              <a:t>functions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vehicle</a:t>
            </a:r>
            <a:r>
              <a:rPr lang="de-DE" baseline="0" dirty="0" smtClean="0"/>
              <a:t> i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Cost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vehicle</a:t>
            </a:r>
            <a:r>
              <a:rPr lang="de-DE" dirty="0" smtClean="0"/>
              <a:t> i: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3DCE8-80CC-BA4F-A2DB-512E8E2302F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8741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avoid</a:t>
            </a:r>
            <a:r>
              <a:rPr lang="de-DE" dirty="0" smtClean="0"/>
              <a:t> </a:t>
            </a:r>
            <a:r>
              <a:rPr lang="de-DE" dirty="0" err="1" smtClean="0"/>
              <a:t>collisions</a:t>
            </a:r>
            <a:r>
              <a:rPr lang="de-DE" dirty="0" smtClean="0"/>
              <a:t>, a final </a:t>
            </a:r>
            <a:r>
              <a:rPr lang="de-DE" dirty="0" err="1" smtClean="0"/>
              <a:t>constraint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needed</a:t>
            </a:r>
            <a:r>
              <a:rPr lang="de-DE" dirty="0" smtClean="0"/>
              <a:t>,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guarantees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a </a:t>
            </a:r>
            <a:r>
              <a:rPr lang="de-DE" dirty="0" err="1" smtClean="0"/>
              <a:t>vehicle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enter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critical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at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center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intersection</a:t>
            </a:r>
            <a:r>
              <a:rPr lang="de-DE" dirty="0" smtClean="0"/>
              <a:t>,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vehicle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left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critical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.</a:t>
            </a:r>
            <a:r>
              <a:rPr lang="de-DE" baseline="0" dirty="0" smtClean="0"/>
              <a:t> </a:t>
            </a:r>
            <a:r>
              <a:rPr lang="de-DE" dirty="0" smtClean="0"/>
              <a:t>$</a:t>
            </a:r>
            <a:r>
              <a:rPr lang="de-DE" dirty="0" err="1" smtClean="0"/>
              <a:t>k</a:t>
            </a:r>
            <a:r>
              <a:rPr lang="de-DE" dirty="0" smtClean="0"/>
              <a:t>$ </a:t>
            </a:r>
            <a:r>
              <a:rPr lang="de-DE" dirty="0" err="1" smtClean="0"/>
              <a:t>and</a:t>
            </a:r>
            <a:r>
              <a:rPr lang="de-DE" dirty="0" smtClean="0"/>
              <a:t> $l$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indices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consecutive</a:t>
            </a:r>
            <a:r>
              <a:rPr lang="de-DE" dirty="0" smtClean="0"/>
              <a:t> </a:t>
            </a:r>
            <a:r>
              <a:rPr lang="de-DE" dirty="0" err="1" smtClean="0"/>
              <a:t>vehicles</a:t>
            </a:r>
            <a:r>
              <a:rPr lang="de-DE" dirty="0" smtClean="0"/>
              <a:t> in a </a:t>
            </a:r>
            <a:r>
              <a:rPr lang="de-DE" dirty="0" err="1" smtClean="0"/>
              <a:t>given</a:t>
            </a:r>
            <a:r>
              <a:rPr lang="de-DE" dirty="0" smtClean="0"/>
              <a:t> </a:t>
            </a:r>
            <a:r>
              <a:rPr lang="de-DE" dirty="0" err="1" smtClean="0"/>
              <a:t>crossing</a:t>
            </a:r>
            <a:r>
              <a:rPr lang="de-DE" dirty="0" smtClean="0"/>
              <a:t> </a:t>
            </a:r>
            <a:r>
              <a:rPr lang="de-DE" dirty="0" err="1" smtClean="0"/>
              <a:t>sequence</a:t>
            </a:r>
            <a:r>
              <a:rPr lang="de-DE" dirty="0" smtClean="0"/>
              <a:t> $m$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permutation</a:t>
            </a:r>
            <a:r>
              <a:rPr lang="de-DE" dirty="0" smtClean="0"/>
              <a:t> </a:t>
            </a:r>
            <a:r>
              <a:rPr lang="de-DE" dirty="0" err="1" smtClean="0"/>
              <a:t>matrix</a:t>
            </a:r>
            <a:r>
              <a:rPr lang="de-DE" dirty="0" smtClean="0"/>
              <a:t> $\Omega$,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contains</a:t>
            </a:r>
            <a:r>
              <a:rPr lang="de-DE" dirty="0" smtClean="0"/>
              <a:t> all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crossing</a:t>
            </a:r>
            <a:r>
              <a:rPr lang="de-DE" dirty="0" smtClean="0"/>
              <a:t> </a:t>
            </a:r>
            <a:r>
              <a:rPr lang="de-DE" dirty="0" err="1" smtClean="0"/>
              <a:t>sequences</a:t>
            </a:r>
            <a:r>
              <a:rPr lang="de-DE" dirty="0" smtClean="0"/>
              <a:t>. Position $</a:t>
            </a:r>
            <a:r>
              <a:rPr lang="de-DE" dirty="0" err="1" smtClean="0"/>
              <a:t>H_k</a:t>
            </a:r>
            <a:r>
              <a:rPr lang="de-DE" dirty="0" smtClean="0"/>
              <a:t>$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point</a:t>
            </a:r>
            <a:r>
              <a:rPr lang="de-DE" dirty="0" smtClean="0"/>
              <a:t> </a:t>
            </a:r>
            <a:r>
              <a:rPr lang="de-DE" dirty="0" err="1" smtClean="0"/>
              <a:t>where</a:t>
            </a:r>
            <a:r>
              <a:rPr lang="de-DE" dirty="0" smtClean="0"/>
              <a:t> </a:t>
            </a:r>
            <a:r>
              <a:rPr lang="de-DE" dirty="0" err="1" smtClean="0"/>
              <a:t>vehicle</a:t>
            </a:r>
            <a:r>
              <a:rPr lang="de-DE" dirty="0" smtClean="0"/>
              <a:t> $</a:t>
            </a:r>
            <a:r>
              <a:rPr lang="de-DE" dirty="0" err="1" smtClean="0"/>
              <a:t>k</a:t>
            </a:r>
            <a:r>
              <a:rPr lang="de-DE" dirty="0" smtClean="0"/>
              <a:t>$ </a:t>
            </a:r>
            <a:r>
              <a:rPr lang="de-DE" dirty="0" err="1" smtClean="0"/>
              <a:t>exits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critical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$</a:t>
            </a:r>
            <a:r>
              <a:rPr lang="de-DE" dirty="0" err="1" smtClean="0"/>
              <a:t>L_l</a:t>
            </a:r>
            <a:r>
              <a:rPr lang="de-DE" dirty="0" smtClean="0"/>
              <a:t>$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entry</a:t>
            </a:r>
            <a:r>
              <a:rPr lang="de-DE" dirty="0" smtClean="0"/>
              <a:t> </a:t>
            </a:r>
            <a:r>
              <a:rPr lang="de-DE" dirty="0" err="1" smtClean="0"/>
              <a:t>point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vehicle</a:t>
            </a:r>
            <a:r>
              <a:rPr lang="de-DE" dirty="0" smtClean="0"/>
              <a:t> $l$.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 smtClean="0"/>
              <a:t>For</a:t>
            </a:r>
            <a:r>
              <a:rPr lang="de-DE" dirty="0" smtClean="0"/>
              <a:t> a </a:t>
            </a:r>
            <a:r>
              <a:rPr lang="de-DE" dirty="0" err="1" smtClean="0"/>
              <a:t>given</a:t>
            </a:r>
            <a:r>
              <a:rPr lang="de-DE" dirty="0" smtClean="0"/>
              <a:t> </a:t>
            </a:r>
            <a:r>
              <a:rPr lang="de-DE" dirty="0" err="1" smtClean="0"/>
              <a:t>crossing</a:t>
            </a:r>
            <a:r>
              <a:rPr lang="de-DE" dirty="0" smtClean="0"/>
              <a:t> </a:t>
            </a:r>
            <a:r>
              <a:rPr lang="de-DE" dirty="0" err="1" smtClean="0"/>
              <a:t>sequence</a:t>
            </a:r>
            <a:r>
              <a:rPr lang="de-DE" dirty="0" smtClean="0"/>
              <a:t>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optimization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a </a:t>
            </a:r>
            <a:r>
              <a:rPr lang="de-DE" dirty="0" err="1" smtClean="0"/>
              <a:t>convex</a:t>
            </a:r>
            <a:r>
              <a:rPr lang="de-DE" dirty="0" smtClean="0"/>
              <a:t> </a:t>
            </a:r>
            <a:r>
              <a:rPr lang="de-DE" dirty="0" err="1" smtClean="0"/>
              <a:t>quadratic</a:t>
            </a:r>
            <a:r>
              <a:rPr lang="de-DE" dirty="0" smtClean="0"/>
              <a:t> </a:t>
            </a:r>
            <a:r>
              <a:rPr lang="de-DE" dirty="0" err="1" smtClean="0"/>
              <a:t>program</a:t>
            </a:r>
            <a:r>
              <a:rPr lang="de-DE" dirty="0" smtClean="0"/>
              <a:t> (QP).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The additional </a:t>
            </a:r>
            <a:r>
              <a:rPr lang="de-DE" dirty="0" err="1" smtClean="0"/>
              <a:t>constraint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prevents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vehicles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collide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Allows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several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vehicles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borders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close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borders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opposite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critical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set</a:t>
            </a:r>
            <a:r>
              <a:rPr lang="de-DE" baseline="0" dirty="0" smtClean="0"/>
              <a:t>. This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infeasible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solutions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MPC! (In </a:t>
            </a:r>
            <a:r>
              <a:rPr lang="de-DE" baseline="0" dirty="0" err="1" smtClean="0"/>
              <a:t>case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noise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uncertainty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problem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initalized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next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step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slight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violation</a:t>
            </a:r>
            <a:r>
              <a:rPr lang="de-DE" baseline="0" dirty="0" smtClean="0"/>
              <a:t>!)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3DCE8-80CC-BA4F-A2DB-512E8E2302F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8741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That‘s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constraint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modified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MPC design -&gt; </a:t>
            </a:r>
            <a:r>
              <a:rPr lang="de-DE" baseline="0" dirty="0" err="1" smtClean="0"/>
              <a:t>margins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between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vehicles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including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slack</a:t>
            </a:r>
            <a:r>
              <a:rPr lang="de-DE" baseline="0" dirty="0" smtClean="0"/>
              <a:t> variable </a:t>
            </a:r>
            <a:r>
              <a:rPr lang="de-DE" baseline="0" dirty="0" err="1" smtClean="0"/>
              <a:t>s_j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consecutive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vehicle</a:t>
            </a:r>
            <a:r>
              <a:rPr lang="de-DE" baseline="0" dirty="0" smtClean="0"/>
              <a:t> pair </a:t>
            </a:r>
            <a:r>
              <a:rPr lang="de-DE" baseline="0" dirty="0" err="1" smtClean="0"/>
              <a:t>inside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control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region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S_j</a:t>
            </a:r>
            <a:r>
              <a:rPr lang="de-DE" baseline="0" dirty="0" smtClean="0"/>
              <a:t>: Time </a:t>
            </a:r>
            <a:r>
              <a:rPr lang="de-DE" baseline="0" dirty="0" err="1" smtClean="0"/>
              <a:t>difference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between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leaving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entering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following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.</a:t>
            </a:r>
          </a:p>
          <a:p>
            <a:r>
              <a:rPr lang="de-DE" baseline="0" dirty="0" err="1" smtClean="0"/>
              <a:t>Cost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extended</a:t>
            </a:r>
            <a:r>
              <a:rPr lang="de-DE" baseline="0" dirty="0" smtClean="0"/>
              <a:t> (Delta t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desired</a:t>
            </a:r>
            <a:r>
              <a:rPr lang="de-DE" baseline="0" dirty="0" smtClean="0"/>
              <a:t> time </a:t>
            </a:r>
            <a:r>
              <a:rPr lang="de-DE" baseline="0" dirty="0" err="1" smtClean="0"/>
              <a:t>difference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q_j:additional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optimization</a:t>
            </a:r>
            <a:r>
              <a:rPr lang="de-DE" baseline="0" dirty="0" smtClean="0"/>
              <a:t> variable)</a:t>
            </a:r>
            <a:endParaRPr lang="de-DE" dirty="0" smtClean="0"/>
          </a:p>
          <a:p>
            <a:r>
              <a:rPr lang="de-DE" dirty="0" smtClean="0"/>
              <a:t>Extended </a:t>
            </a:r>
            <a:r>
              <a:rPr lang="de-DE" dirty="0" err="1" smtClean="0"/>
              <a:t>cost</a:t>
            </a:r>
            <a:r>
              <a:rPr lang="de-DE" dirty="0" smtClean="0"/>
              <a:t> </a:t>
            </a:r>
            <a:r>
              <a:rPr lang="de-DE" dirty="0" err="1" smtClean="0"/>
              <a:t>function</a:t>
            </a:r>
            <a:r>
              <a:rPr lang="de-DE" dirty="0" smtClean="0"/>
              <a:t>+ </a:t>
            </a:r>
            <a:r>
              <a:rPr lang="de-DE" dirty="0" err="1" smtClean="0"/>
              <a:t>changed</a:t>
            </a:r>
            <a:r>
              <a:rPr lang="de-DE" dirty="0" smtClean="0"/>
              <a:t> additional </a:t>
            </a:r>
            <a:r>
              <a:rPr lang="de-DE" dirty="0" err="1" smtClean="0"/>
              <a:t>contraints</a:t>
            </a:r>
            <a:r>
              <a:rPr lang="de-DE" dirty="0" smtClean="0"/>
              <a:t>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err="1" smtClean="0">
                <a:sym typeface="Wingdings"/>
              </a:rPr>
              <a:t>enlarged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region</a:t>
            </a:r>
            <a:r>
              <a:rPr lang="de-DE" dirty="0" smtClean="0">
                <a:sym typeface="Wingdings"/>
              </a:rPr>
              <a:t> (</a:t>
            </a:r>
            <a:r>
              <a:rPr lang="de-DE" dirty="0" err="1" smtClean="0">
                <a:sym typeface="Wingdings"/>
              </a:rPr>
              <a:t>yellow</a:t>
            </a:r>
            <a:r>
              <a:rPr lang="de-DE" dirty="0" smtClean="0">
                <a:sym typeface="Wingdings"/>
              </a:rPr>
              <a:t> in </a:t>
            </a:r>
            <a:r>
              <a:rPr lang="de-DE" dirty="0" err="1" smtClean="0">
                <a:sym typeface="Wingdings"/>
              </a:rPr>
              <a:t>figure</a:t>
            </a:r>
            <a:r>
              <a:rPr lang="de-DE" dirty="0" smtClean="0">
                <a:sym typeface="Wingdings"/>
              </a:rPr>
              <a:t>,</a:t>
            </a:r>
            <a:r>
              <a:rPr lang="de-DE" baseline="0" dirty="0" smtClean="0">
                <a:sym typeface="Wingdings"/>
              </a:rPr>
              <a:t> multiple </a:t>
            </a:r>
            <a:r>
              <a:rPr lang="de-DE" baseline="0" dirty="0" err="1" smtClean="0">
                <a:sym typeface="Wingdings"/>
              </a:rPr>
              <a:t>vehicles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may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reside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here</a:t>
            </a:r>
            <a:r>
              <a:rPr lang="de-DE" baseline="0" dirty="0" smtClean="0">
                <a:sym typeface="Wingdings"/>
              </a:rPr>
              <a:t>)</a:t>
            </a:r>
            <a:endParaRPr lang="de-DE" dirty="0" smtClean="0"/>
          </a:p>
          <a:p>
            <a:r>
              <a:rPr lang="de-DE" dirty="0" err="1" smtClean="0"/>
              <a:t>standard</a:t>
            </a:r>
            <a:r>
              <a:rPr lang="de-DE" dirty="0" smtClean="0"/>
              <a:t> QP </a:t>
            </a:r>
            <a:r>
              <a:rPr lang="de-DE" dirty="0" err="1" smtClean="0"/>
              <a:t>transformation</a:t>
            </a:r>
            <a:r>
              <a:rPr lang="de-DE" dirty="0" smtClean="0"/>
              <a:t>:</a:t>
            </a:r>
          </a:p>
          <a:p>
            <a:r>
              <a:rPr lang="de-DE" dirty="0" smtClean="0">
                <a:sym typeface="Wingdings"/>
              </a:rPr>
              <a:t></a:t>
            </a:r>
            <a:r>
              <a:rPr lang="de-DE" dirty="0" smtClean="0"/>
              <a:t> </a:t>
            </a:r>
            <a:r>
              <a:rPr lang="de-DE" dirty="0" err="1" smtClean="0"/>
              <a:t>suitable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MPC </a:t>
            </a:r>
            <a:r>
              <a:rPr lang="de-DE" dirty="0" err="1" smtClean="0"/>
              <a:t>implementation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3DCE8-80CC-BA4F-A2DB-512E8E2302F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6168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de-DE" dirty="0" smtClean="0"/>
              <a:t>MPC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Testing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Three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different </a:t>
            </a:r>
            <a:r>
              <a:rPr lang="de-DE" baseline="0" dirty="0" err="1" smtClean="0"/>
              <a:t>reference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speed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starting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distance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intersection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turns</a:t>
            </a:r>
            <a:endParaRPr lang="de-DE" baseline="0" dirty="0" smtClean="0"/>
          </a:p>
          <a:p>
            <a:pPr marL="171450" indent="-171450">
              <a:buFont typeface="Arial"/>
              <a:buChar char="•"/>
            </a:pPr>
            <a:r>
              <a:rPr lang="de-DE" baseline="0" dirty="0" err="1" smtClean="0"/>
              <a:t>Desired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crossing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sequence</a:t>
            </a:r>
            <a:r>
              <a:rPr lang="de-DE" baseline="0" dirty="0" smtClean="0"/>
              <a:t> 1,2,3 </a:t>
            </a:r>
            <a:r>
              <a:rPr lang="de-DE" baseline="0" dirty="0" smtClean="0">
                <a:sym typeface="Wingdings"/>
              </a:rPr>
              <a:t>The </a:t>
            </a:r>
            <a:r>
              <a:rPr lang="de-DE" baseline="0" dirty="0" err="1" smtClean="0">
                <a:sym typeface="Wingdings"/>
              </a:rPr>
              <a:t>search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over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possible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crossing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sequences</a:t>
            </a:r>
            <a:r>
              <a:rPr lang="de-DE" baseline="0" dirty="0" smtClean="0">
                <a:sym typeface="Wingdings"/>
              </a:rPr>
              <a:t> (</a:t>
            </a:r>
            <a:r>
              <a:rPr lang="de-DE" baseline="0" dirty="0" err="1" smtClean="0">
                <a:sym typeface="Wingdings"/>
              </a:rPr>
              <a:t>one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of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the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motivations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to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formulate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the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problem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as</a:t>
            </a:r>
            <a:r>
              <a:rPr lang="de-DE" baseline="0" dirty="0" smtClean="0">
                <a:sym typeface="Wingdings"/>
              </a:rPr>
              <a:t> an </a:t>
            </a:r>
            <a:r>
              <a:rPr lang="de-DE" baseline="0" dirty="0" err="1" smtClean="0">
                <a:sym typeface="Wingdings"/>
              </a:rPr>
              <a:t>efficient</a:t>
            </a:r>
            <a:r>
              <a:rPr lang="de-DE" baseline="0" dirty="0" smtClean="0">
                <a:sym typeface="Wingdings"/>
              </a:rPr>
              <a:t> QP) </a:t>
            </a:r>
            <a:r>
              <a:rPr lang="de-DE" baseline="0" dirty="0" err="1" smtClean="0">
                <a:sym typeface="Wingdings"/>
              </a:rPr>
              <a:t>is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skipped</a:t>
            </a:r>
            <a:endParaRPr lang="de-DE" baseline="0" dirty="0" smtClean="0">
              <a:sym typeface="Wingdings"/>
            </a:endParaRPr>
          </a:p>
          <a:p>
            <a:pPr marL="171450" indent="-171450">
              <a:buFont typeface="Arial"/>
              <a:buChar char="•"/>
            </a:pPr>
            <a:r>
              <a:rPr lang="de-DE" baseline="0" dirty="0" err="1" smtClean="0">
                <a:sym typeface="Wingdings"/>
              </a:rPr>
              <a:t>Without</a:t>
            </a:r>
            <a:r>
              <a:rPr lang="de-DE" baseline="0" dirty="0" smtClean="0">
                <a:sym typeface="Wingdings"/>
              </a:rPr>
              <a:t> a </a:t>
            </a:r>
            <a:r>
              <a:rPr lang="de-DE" baseline="0" dirty="0" err="1" smtClean="0">
                <a:sym typeface="Wingdings"/>
              </a:rPr>
              <a:t>controller</a:t>
            </a:r>
            <a:r>
              <a:rPr lang="de-DE" baseline="0" dirty="0" smtClean="0">
                <a:sym typeface="Wingdings"/>
              </a:rPr>
              <a:t>, </a:t>
            </a:r>
            <a:r>
              <a:rPr lang="de-DE" baseline="0" dirty="0" err="1" smtClean="0">
                <a:sym typeface="Wingdings"/>
              </a:rPr>
              <a:t>car</a:t>
            </a:r>
            <a:r>
              <a:rPr lang="de-DE" baseline="0" dirty="0" smtClean="0">
                <a:sym typeface="Wingdings"/>
              </a:rPr>
              <a:t> 1 </a:t>
            </a:r>
            <a:r>
              <a:rPr lang="de-DE" baseline="0" dirty="0" err="1" smtClean="0">
                <a:sym typeface="Wingdings"/>
              </a:rPr>
              <a:t>and</a:t>
            </a:r>
            <a:r>
              <a:rPr lang="de-DE" baseline="0" dirty="0" smtClean="0">
                <a:sym typeface="Wingdings"/>
              </a:rPr>
              <a:t> 2 </a:t>
            </a:r>
            <a:r>
              <a:rPr lang="de-DE" baseline="0" dirty="0" err="1" smtClean="0">
                <a:sym typeface="Wingdings"/>
              </a:rPr>
              <a:t>would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collide</a:t>
            </a:r>
            <a:r>
              <a:rPr lang="de-DE" baseline="0" dirty="0" smtClean="0">
                <a:sym typeface="Wingdings"/>
              </a:rPr>
              <a:t> (</a:t>
            </a:r>
            <a:r>
              <a:rPr lang="de-DE" baseline="0" dirty="0" err="1" smtClean="0">
                <a:sym typeface="Wingdings"/>
              </a:rPr>
              <a:t>see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video</a:t>
            </a:r>
            <a:r>
              <a:rPr lang="de-DE" baseline="0" dirty="0" smtClean="0">
                <a:sym typeface="Wingdings"/>
              </a:rPr>
              <a:t> https://</a:t>
            </a:r>
            <a:r>
              <a:rPr lang="de-DE" baseline="0" dirty="0" err="1" smtClean="0">
                <a:sym typeface="Wingdings"/>
              </a:rPr>
              <a:t>www.dropbox.com</a:t>
            </a:r>
            <a:r>
              <a:rPr lang="de-DE" baseline="0" smtClean="0">
                <a:sym typeface="Wingdings"/>
              </a:rPr>
              <a:t>/s/ja5i1yqadpmilyf/crashSide60Hz.avi?dl=0)</a:t>
            </a:r>
            <a:endParaRPr lang="de-DE" baseline="0" dirty="0" smtClean="0">
              <a:sym typeface="Wingdings"/>
            </a:endParaRPr>
          </a:p>
          <a:p>
            <a:pPr marL="171450" indent="-171450">
              <a:buFont typeface="Arial"/>
              <a:buChar char="•"/>
            </a:pPr>
            <a:r>
              <a:rPr lang="de-DE" baseline="0" dirty="0" smtClean="0">
                <a:sym typeface="Wingdings"/>
              </a:rPr>
              <a:t>MPC </a:t>
            </a:r>
            <a:r>
              <a:rPr lang="de-DE" baseline="0" dirty="0" err="1" smtClean="0">
                <a:sym typeface="Wingdings"/>
              </a:rPr>
              <a:t>takes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control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over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the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vehicle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when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it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enters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the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control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region</a:t>
            </a:r>
            <a:r>
              <a:rPr lang="de-DE" baseline="0" dirty="0" smtClean="0">
                <a:sym typeface="Wingdings"/>
              </a:rPr>
              <a:t> (60m </a:t>
            </a:r>
            <a:r>
              <a:rPr lang="de-DE" baseline="0" dirty="0" err="1" smtClean="0">
                <a:sym typeface="Wingdings"/>
              </a:rPr>
              <a:t>from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intersection</a:t>
            </a:r>
            <a:r>
              <a:rPr lang="de-DE" baseline="0" dirty="0" smtClean="0">
                <a:sym typeface="Wingdings"/>
              </a:rPr>
              <a:t>)</a:t>
            </a:r>
          </a:p>
          <a:p>
            <a:pPr marL="171450" indent="-171450">
              <a:buFont typeface="Arial"/>
              <a:buChar char="•"/>
            </a:pPr>
            <a:r>
              <a:rPr lang="de-DE" baseline="0" dirty="0" err="1" smtClean="0">
                <a:sym typeface="Wingdings"/>
              </a:rPr>
              <a:t>Red</a:t>
            </a:r>
            <a:r>
              <a:rPr lang="de-DE" baseline="0" dirty="0" smtClean="0">
                <a:sym typeface="Wingdings"/>
              </a:rPr>
              <a:t>: </a:t>
            </a:r>
            <a:r>
              <a:rPr lang="de-DE" baseline="0" dirty="0" err="1" smtClean="0">
                <a:sym typeface="Wingdings"/>
              </a:rPr>
              <a:t>critial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region</a:t>
            </a:r>
            <a:r>
              <a:rPr lang="de-DE" baseline="0" dirty="0" smtClean="0">
                <a:sym typeface="Wingdings"/>
              </a:rPr>
              <a:t> (15mx15m) </a:t>
            </a:r>
            <a:r>
              <a:rPr lang="de-DE" baseline="0" dirty="0" err="1" smtClean="0">
                <a:sym typeface="Wingdings"/>
              </a:rPr>
              <a:t>no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collision</a:t>
            </a:r>
            <a:r>
              <a:rPr lang="de-DE" baseline="0" dirty="0" smtClean="0">
                <a:sym typeface="Wingdings"/>
              </a:rPr>
              <a:t>!</a:t>
            </a:r>
          </a:p>
          <a:p>
            <a:pPr marL="0" indent="0">
              <a:buFont typeface="Arial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3DCE8-80CC-BA4F-A2DB-512E8E2302F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6748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de-DE" dirty="0" smtClean="0"/>
              <a:t>MPC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Testing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Three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different </a:t>
            </a:r>
            <a:r>
              <a:rPr lang="de-DE" baseline="0" dirty="0" err="1" smtClean="0"/>
              <a:t>reference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speed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starting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distance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intersection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turns</a:t>
            </a:r>
            <a:endParaRPr lang="de-DE" baseline="0" dirty="0" smtClean="0"/>
          </a:p>
          <a:p>
            <a:pPr marL="171450" indent="-171450">
              <a:buFont typeface="Arial"/>
              <a:buChar char="•"/>
            </a:pPr>
            <a:r>
              <a:rPr lang="de-DE" baseline="0" dirty="0" err="1" smtClean="0"/>
              <a:t>Desired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crossing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sequence</a:t>
            </a:r>
            <a:r>
              <a:rPr lang="de-DE" baseline="0" dirty="0" smtClean="0"/>
              <a:t> 1,2,3 </a:t>
            </a:r>
            <a:r>
              <a:rPr lang="de-DE" baseline="0" dirty="0" smtClean="0">
                <a:sym typeface="Wingdings"/>
              </a:rPr>
              <a:t>The </a:t>
            </a:r>
            <a:r>
              <a:rPr lang="de-DE" baseline="0" dirty="0" err="1" smtClean="0">
                <a:sym typeface="Wingdings"/>
              </a:rPr>
              <a:t>search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over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possible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crossing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sequences</a:t>
            </a:r>
            <a:r>
              <a:rPr lang="de-DE" baseline="0" dirty="0" smtClean="0">
                <a:sym typeface="Wingdings"/>
              </a:rPr>
              <a:t> (</a:t>
            </a:r>
            <a:r>
              <a:rPr lang="de-DE" baseline="0" dirty="0" err="1" smtClean="0">
                <a:sym typeface="Wingdings"/>
              </a:rPr>
              <a:t>one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of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the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motivations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to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formulate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the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problem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as</a:t>
            </a:r>
            <a:r>
              <a:rPr lang="de-DE" baseline="0" dirty="0" smtClean="0">
                <a:sym typeface="Wingdings"/>
              </a:rPr>
              <a:t> an </a:t>
            </a:r>
            <a:r>
              <a:rPr lang="de-DE" baseline="0" dirty="0" err="1" smtClean="0">
                <a:sym typeface="Wingdings"/>
              </a:rPr>
              <a:t>efficient</a:t>
            </a:r>
            <a:r>
              <a:rPr lang="de-DE" baseline="0" dirty="0" smtClean="0">
                <a:sym typeface="Wingdings"/>
              </a:rPr>
              <a:t> QP) </a:t>
            </a:r>
            <a:r>
              <a:rPr lang="de-DE" baseline="0" dirty="0" err="1" smtClean="0">
                <a:sym typeface="Wingdings"/>
              </a:rPr>
              <a:t>is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skipped</a:t>
            </a:r>
            <a:endParaRPr lang="de-DE" baseline="0" dirty="0" smtClean="0">
              <a:sym typeface="Wingdings"/>
            </a:endParaRPr>
          </a:p>
          <a:p>
            <a:pPr marL="171450" indent="-171450">
              <a:buFont typeface="Arial"/>
              <a:buChar char="•"/>
            </a:pPr>
            <a:r>
              <a:rPr lang="de-DE" baseline="0" dirty="0" err="1" smtClean="0">
                <a:sym typeface="Wingdings"/>
              </a:rPr>
              <a:t>Without</a:t>
            </a:r>
            <a:r>
              <a:rPr lang="de-DE" baseline="0" dirty="0" smtClean="0">
                <a:sym typeface="Wingdings"/>
              </a:rPr>
              <a:t> a </a:t>
            </a:r>
            <a:r>
              <a:rPr lang="de-DE" baseline="0" dirty="0" err="1" smtClean="0">
                <a:sym typeface="Wingdings"/>
              </a:rPr>
              <a:t>controller</a:t>
            </a:r>
            <a:r>
              <a:rPr lang="de-DE" baseline="0" dirty="0" smtClean="0">
                <a:sym typeface="Wingdings"/>
              </a:rPr>
              <a:t>, </a:t>
            </a:r>
            <a:r>
              <a:rPr lang="de-DE" baseline="0" dirty="0" err="1" smtClean="0">
                <a:sym typeface="Wingdings"/>
              </a:rPr>
              <a:t>car</a:t>
            </a:r>
            <a:r>
              <a:rPr lang="de-DE" baseline="0" dirty="0" smtClean="0">
                <a:sym typeface="Wingdings"/>
              </a:rPr>
              <a:t> 1 </a:t>
            </a:r>
            <a:r>
              <a:rPr lang="de-DE" baseline="0" dirty="0" err="1" smtClean="0">
                <a:sym typeface="Wingdings"/>
              </a:rPr>
              <a:t>and</a:t>
            </a:r>
            <a:r>
              <a:rPr lang="de-DE" baseline="0" dirty="0" smtClean="0">
                <a:sym typeface="Wingdings"/>
              </a:rPr>
              <a:t> 2 </a:t>
            </a:r>
            <a:r>
              <a:rPr lang="de-DE" baseline="0" dirty="0" err="1" smtClean="0">
                <a:sym typeface="Wingdings"/>
              </a:rPr>
              <a:t>would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collide</a:t>
            </a:r>
            <a:r>
              <a:rPr lang="de-DE" baseline="0" dirty="0" smtClean="0">
                <a:sym typeface="Wingdings"/>
              </a:rPr>
              <a:t> (</a:t>
            </a:r>
            <a:r>
              <a:rPr lang="de-DE" baseline="0" dirty="0" err="1" smtClean="0">
                <a:sym typeface="Wingdings"/>
              </a:rPr>
              <a:t>see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video</a:t>
            </a:r>
            <a:r>
              <a:rPr lang="de-DE" baseline="0" dirty="0" smtClean="0">
                <a:sym typeface="Wingdings"/>
              </a:rPr>
              <a:t> https://</a:t>
            </a:r>
            <a:r>
              <a:rPr lang="de-DE" baseline="0" dirty="0" err="1" smtClean="0">
                <a:sym typeface="Wingdings"/>
              </a:rPr>
              <a:t>www.dropbox.com</a:t>
            </a:r>
            <a:r>
              <a:rPr lang="de-DE" baseline="0" smtClean="0">
                <a:sym typeface="Wingdings"/>
              </a:rPr>
              <a:t>/s/ja5i1yqadpmilyf/crashSide60Hz.avi?dl=0)</a:t>
            </a:r>
            <a:endParaRPr lang="de-DE" baseline="0" dirty="0" smtClean="0">
              <a:sym typeface="Wingdings"/>
            </a:endParaRPr>
          </a:p>
          <a:p>
            <a:pPr marL="171450" indent="-171450">
              <a:buFont typeface="Arial"/>
              <a:buChar char="•"/>
            </a:pPr>
            <a:r>
              <a:rPr lang="de-DE" baseline="0" dirty="0" smtClean="0">
                <a:sym typeface="Wingdings"/>
              </a:rPr>
              <a:t>MPC </a:t>
            </a:r>
            <a:r>
              <a:rPr lang="de-DE" baseline="0" dirty="0" err="1" smtClean="0">
                <a:sym typeface="Wingdings"/>
              </a:rPr>
              <a:t>takes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control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over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the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vehicle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when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it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enters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the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control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region</a:t>
            </a:r>
            <a:r>
              <a:rPr lang="de-DE" baseline="0" dirty="0" smtClean="0">
                <a:sym typeface="Wingdings"/>
              </a:rPr>
              <a:t> (60m </a:t>
            </a:r>
            <a:r>
              <a:rPr lang="de-DE" baseline="0" dirty="0" err="1" smtClean="0">
                <a:sym typeface="Wingdings"/>
              </a:rPr>
              <a:t>from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intersection</a:t>
            </a:r>
            <a:r>
              <a:rPr lang="de-DE" baseline="0" dirty="0" smtClean="0">
                <a:sym typeface="Wingdings"/>
              </a:rPr>
              <a:t>)</a:t>
            </a:r>
          </a:p>
          <a:p>
            <a:pPr marL="171450" indent="-171450">
              <a:buFont typeface="Arial"/>
              <a:buChar char="•"/>
            </a:pPr>
            <a:r>
              <a:rPr lang="de-DE" baseline="0" dirty="0" err="1" smtClean="0">
                <a:sym typeface="Wingdings"/>
              </a:rPr>
              <a:t>Red</a:t>
            </a:r>
            <a:r>
              <a:rPr lang="de-DE" baseline="0" dirty="0" smtClean="0">
                <a:sym typeface="Wingdings"/>
              </a:rPr>
              <a:t>: </a:t>
            </a:r>
            <a:r>
              <a:rPr lang="de-DE" baseline="0" dirty="0" err="1" smtClean="0">
                <a:sym typeface="Wingdings"/>
              </a:rPr>
              <a:t>critial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region</a:t>
            </a:r>
            <a:r>
              <a:rPr lang="de-DE" baseline="0" dirty="0" smtClean="0">
                <a:sym typeface="Wingdings"/>
              </a:rPr>
              <a:t> (15mx15m) </a:t>
            </a:r>
            <a:r>
              <a:rPr lang="de-DE" baseline="0" dirty="0" err="1" smtClean="0">
                <a:sym typeface="Wingdings"/>
              </a:rPr>
              <a:t>no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collision</a:t>
            </a:r>
            <a:r>
              <a:rPr lang="de-DE" baseline="0" dirty="0" smtClean="0">
                <a:sym typeface="Wingdings"/>
              </a:rPr>
              <a:t>!</a:t>
            </a:r>
          </a:p>
          <a:p>
            <a:pPr marL="0" indent="0">
              <a:buFont typeface="Arial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3DCE8-80CC-BA4F-A2DB-512E8E2302FE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67486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Initial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optimization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horizon</a:t>
            </a:r>
            <a:r>
              <a:rPr lang="de-DE" baseline="0" dirty="0" smtClean="0"/>
              <a:t>: 135m (60m + 15m + 60m), </a:t>
            </a:r>
            <a:r>
              <a:rPr lang="de-DE" baseline="0" dirty="0" err="1" smtClean="0"/>
              <a:t>sampling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interval</a:t>
            </a:r>
            <a:r>
              <a:rPr lang="de-DE" baseline="0" dirty="0" smtClean="0"/>
              <a:t> 1m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aseline="0" dirty="0" smtClean="0"/>
              <a:t>Car 1 </a:t>
            </a:r>
            <a:r>
              <a:rPr lang="de-DE" baseline="0" dirty="0" err="1" smtClean="0"/>
              <a:t>accelerates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closer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intersection</a:t>
            </a:r>
            <a:endParaRPr lang="de-DE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aseline="0" dirty="0" smtClean="0"/>
              <a:t>Car 2 </a:t>
            </a:r>
            <a:r>
              <a:rPr lang="de-DE" baseline="0" dirty="0" err="1" smtClean="0"/>
              <a:t>decelerates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avoid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collision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</a:t>
            </a:r>
            <a:r>
              <a:rPr lang="de-DE" baseline="0" dirty="0" smtClean="0"/>
              <a:t> 1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aseline="0" dirty="0" smtClean="0"/>
              <a:t>Car 3 </a:t>
            </a:r>
            <a:r>
              <a:rPr lang="de-DE" baseline="0" dirty="0" err="1" smtClean="0"/>
              <a:t>slows</a:t>
            </a:r>
            <a:r>
              <a:rPr lang="de-DE" baseline="0" dirty="0" smtClean="0"/>
              <a:t> down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avoid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collision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</a:t>
            </a:r>
            <a:r>
              <a:rPr lang="de-DE" baseline="0" dirty="0" smtClean="0"/>
              <a:t> 2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aseline="0" dirty="0" smtClean="0"/>
              <a:t>Smooth </a:t>
            </a:r>
            <a:r>
              <a:rPr lang="de-DE" baseline="0" dirty="0" err="1" smtClean="0"/>
              <a:t>velocity</a:t>
            </a:r>
            <a:r>
              <a:rPr lang="de-DE" baseline="0" dirty="0" smtClean="0"/>
              <a:t>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aseline="0" dirty="0" smtClean="0"/>
              <a:t>In </a:t>
            </a:r>
            <a:r>
              <a:rPr lang="de-DE" baseline="0" dirty="0" err="1" smtClean="0"/>
              <a:t>position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plot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MPC </a:t>
            </a:r>
            <a:r>
              <a:rPr lang="de-DE" baseline="0" dirty="0" err="1" smtClean="0"/>
              <a:t>efficently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prohibts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collisions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upward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triangle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vehicle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entering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intersection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downward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triangle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leaving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intersection</a:t>
            </a:r>
            <a:r>
              <a:rPr lang="de-DE" baseline="0" dirty="0" smtClean="0"/>
              <a:t>),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vertical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allignment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among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triangles</a:t>
            </a:r>
            <a:r>
              <a:rPr lang="de-DE" baseline="0" dirty="0" smtClean="0"/>
              <a:t> </a:t>
            </a:r>
            <a:r>
              <a:rPr lang="de-DE" baseline="0" dirty="0" smtClean="0">
                <a:sym typeface="Wingdings"/>
              </a:rPr>
              <a:t> </a:t>
            </a:r>
            <a:r>
              <a:rPr lang="de-DE" baseline="0" dirty="0" err="1" smtClean="0">
                <a:sym typeface="Wingdings"/>
              </a:rPr>
              <a:t>no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collisions</a:t>
            </a:r>
            <a:endParaRPr lang="de-DE" baseline="0" dirty="0" smtClean="0">
              <a:sym typeface="Wingding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aseline="0" dirty="0" smtClean="0">
                <a:sym typeface="Wingdings"/>
              </a:rPr>
              <a:t>Last </a:t>
            </a:r>
            <a:r>
              <a:rPr lang="de-DE" baseline="0" dirty="0" err="1" smtClean="0">
                <a:sym typeface="Wingdings"/>
              </a:rPr>
              <a:t>plot</a:t>
            </a:r>
            <a:r>
              <a:rPr lang="de-DE" baseline="0" dirty="0" smtClean="0">
                <a:sym typeface="Wingdings"/>
              </a:rPr>
              <a:t>: </a:t>
            </a:r>
            <a:r>
              <a:rPr lang="de-DE" baseline="0" dirty="0" err="1" smtClean="0">
                <a:sym typeface="Wingdings"/>
              </a:rPr>
              <a:t>computation</a:t>
            </a:r>
            <a:r>
              <a:rPr lang="de-DE" baseline="0" dirty="0" smtClean="0">
                <a:sym typeface="Wingdings"/>
              </a:rPr>
              <a:t> time. </a:t>
            </a:r>
            <a:r>
              <a:rPr lang="de-DE" baseline="0" dirty="0" err="1" smtClean="0">
                <a:sym typeface="Wingdings"/>
              </a:rPr>
              <a:t>Decreased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by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using</a:t>
            </a:r>
            <a:r>
              <a:rPr lang="de-DE" baseline="0" dirty="0" smtClean="0">
                <a:sym typeface="Wingdings"/>
              </a:rPr>
              <a:t> a QP </a:t>
            </a:r>
            <a:r>
              <a:rPr lang="de-DE" baseline="0" dirty="0" err="1" smtClean="0">
                <a:sym typeface="Wingdings"/>
              </a:rPr>
              <a:t>solver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instead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of</a:t>
            </a:r>
            <a:r>
              <a:rPr lang="de-DE" baseline="0" dirty="0" smtClean="0">
                <a:sym typeface="Wingdings"/>
              </a:rPr>
              <a:t> a SOCP </a:t>
            </a:r>
            <a:r>
              <a:rPr lang="de-DE" baseline="0" dirty="0" err="1" smtClean="0">
                <a:sym typeface="Wingdings"/>
              </a:rPr>
              <a:t>solver</a:t>
            </a:r>
            <a:r>
              <a:rPr lang="de-DE" baseline="0" dirty="0" smtClean="0">
                <a:sym typeface="Wingdings"/>
              </a:rPr>
              <a:t>.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aseline="0" dirty="0" smtClean="0">
                <a:sym typeface="Wingdings"/>
              </a:rPr>
              <a:t>Low </a:t>
            </a:r>
            <a:r>
              <a:rPr lang="de-DE" baseline="0" dirty="0" err="1" smtClean="0">
                <a:sym typeface="Wingdings"/>
              </a:rPr>
              <a:t>computation</a:t>
            </a:r>
            <a:r>
              <a:rPr lang="de-DE" baseline="0" dirty="0" smtClean="0">
                <a:sym typeface="Wingdings"/>
              </a:rPr>
              <a:t> time in </a:t>
            </a:r>
            <a:r>
              <a:rPr lang="de-DE" baseline="0" dirty="0" err="1" smtClean="0">
                <a:sym typeface="Wingdings"/>
              </a:rPr>
              <a:t>general</a:t>
            </a:r>
            <a:r>
              <a:rPr lang="de-DE" baseline="0" dirty="0" smtClean="0">
                <a:sym typeface="Wingdings"/>
              </a:rPr>
              <a:t>. </a:t>
            </a:r>
            <a:r>
              <a:rPr lang="de-DE" baseline="0" dirty="0" err="1" smtClean="0">
                <a:sym typeface="Wingdings"/>
              </a:rPr>
              <a:t>Increasing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trend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up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to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the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point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where</a:t>
            </a:r>
            <a:r>
              <a:rPr lang="de-DE" baseline="0" dirty="0" smtClean="0">
                <a:sym typeface="Wingdings"/>
              </a:rPr>
              <a:t> all </a:t>
            </a:r>
            <a:r>
              <a:rPr lang="de-DE" baseline="0" dirty="0" err="1" smtClean="0">
                <a:sym typeface="Wingdings"/>
              </a:rPr>
              <a:t>cars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are</a:t>
            </a:r>
            <a:r>
              <a:rPr lang="de-DE" baseline="0" dirty="0" smtClean="0">
                <a:sym typeface="Wingdings"/>
              </a:rPr>
              <a:t> in </a:t>
            </a:r>
            <a:r>
              <a:rPr lang="de-DE" baseline="0" dirty="0" err="1" smtClean="0">
                <a:sym typeface="Wingdings"/>
              </a:rPr>
              <a:t>the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control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area</a:t>
            </a:r>
            <a:r>
              <a:rPr lang="de-DE" baseline="0" dirty="0" smtClean="0">
                <a:sym typeface="Wingdings"/>
              </a:rPr>
              <a:t> (18th </a:t>
            </a:r>
            <a:r>
              <a:rPr lang="de-DE" baseline="0" dirty="0" err="1" smtClean="0">
                <a:sym typeface="Wingdings"/>
              </a:rPr>
              <a:t>second</a:t>
            </a:r>
            <a:r>
              <a:rPr lang="de-DE" baseline="0" dirty="0" smtClean="0">
                <a:sym typeface="Wingdings"/>
              </a:rPr>
              <a:t>)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aseline="0" dirty="0" err="1" smtClean="0">
                <a:sym typeface="Wingdings"/>
              </a:rPr>
              <a:t>Afterwards</a:t>
            </a:r>
            <a:r>
              <a:rPr lang="de-DE" baseline="0" dirty="0" smtClean="0">
                <a:sym typeface="Wingdings"/>
              </a:rPr>
              <a:t>, </a:t>
            </a:r>
            <a:r>
              <a:rPr lang="de-DE" baseline="0" dirty="0" err="1" smtClean="0">
                <a:sym typeface="Wingdings"/>
              </a:rPr>
              <a:t>decreasing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trend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because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the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prediction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horizon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is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shrinking</a:t>
            </a:r>
            <a:r>
              <a:rPr lang="de-DE" baseline="0" dirty="0" smtClean="0">
                <a:sym typeface="Wingdings"/>
              </a:rPr>
              <a:t> </a:t>
            </a:r>
            <a:r>
              <a:rPr lang="de-DE" baseline="0" dirty="0" err="1" smtClean="0">
                <a:sym typeface="Wingdings"/>
              </a:rPr>
              <a:t>for</a:t>
            </a:r>
            <a:r>
              <a:rPr lang="de-DE" baseline="0" dirty="0" smtClean="0">
                <a:sym typeface="Wingdings"/>
              </a:rPr>
              <a:t> all </a:t>
            </a:r>
            <a:r>
              <a:rPr lang="de-DE" baseline="0" dirty="0" err="1" smtClean="0">
                <a:sym typeface="Wingdings"/>
              </a:rPr>
              <a:t>vehicles</a:t>
            </a: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3DCE8-80CC-BA4F-A2DB-512E8E2302FE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67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r>
              <a:rPr lang="de-DE" dirty="0" smtClean="0"/>
              <a:t>Video </a:t>
            </a:r>
            <a:r>
              <a:rPr lang="de-DE" dirty="0" err="1" smtClean="0"/>
              <a:t>shows</a:t>
            </a:r>
            <a:r>
              <a:rPr lang="de-DE" dirty="0" smtClean="0"/>
              <a:t> </a:t>
            </a:r>
            <a:r>
              <a:rPr lang="de-DE" dirty="0" err="1" smtClean="0"/>
              <a:t>again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controller</a:t>
            </a:r>
            <a:r>
              <a:rPr lang="de-DE" dirty="0" smtClean="0"/>
              <a:t> </a:t>
            </a:r>
            <a:r>
              <a:rPr lang="de-DE" dirty="0" err="1" smtClean="0"/>
              <a:t>prevents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collision</a:t>
            </a:r>
            <a:endParaRPr lang="de-DE" dirty="0" smtClean="0"/>
          </a:p>
          <a:p>
            <a:pPr marL="0" indent="0">
              <a:buFont typeface="Arial"/>
              <a:buNone/>
            </a:pPr>
            <a:r>
              <a:rPr lang="de-DE" dirty="0" smtClean="0"/>
              <a:t>https://</a:t>
            </a:r>
            <a:r>
              <a:rPr lang="de-DE" dirty="0" err="1" smtClean="0"/>
              <a:t>www.dropbox.com</a:t>
            </a:r>
            <a:r>
              <a:rPr lang="de-DE" dirty="0" smtClean="0"/>
              <a:t>/s/necg4i3d16m5x4s/side60hz.avi?dl=0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3DCE8-80CC-BA4F-A2DB-512E8E2302FE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1547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567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7747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667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6899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7172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6468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282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1312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7067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8541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4284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ACFC-9892-0C49-BB77-930B1D6E4DC7}" type="datetimeFigureOut">
              <a:rPr lang="de-DE" smtClean="0"/>
              <a:t>03/11/16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69F7A-D652-F547-9629-9166221B172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6526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3.png"/><Relationship Id="rId1" Type="http://schemas.microsoft.com/office/2007/relationships/media" Target="../media/media1.avi"/><Relationship Id="rId2" Type="http://schemas.openxmlformats.org/officeDocument/2006/relationships/video" Target="../media/media1.avi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4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6.png"/><Relationship Id="rId1" Type="http://schemas.microsoft.com/office/2007/relationships/media" Target="../media/media3.avi"/><Relationship Id="rId2" Type="http://schemas.openxmlformats.org/officeDocument/2006/relationships/video" Target="../media/media3.avi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4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jpeg"/><Relationship Id="rId5" Type="http://schemas.openxmlformats.org/officeDocument/2006/relationships/image" Target="../media/image3.jp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155310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de-DE" b="1" dirty="0" err="1"/>
              <a:t>Centralized</a:t>
            </a:r>
            <a:r>
              <a:rPr lang="de-DE" b="1" dirty="0"/>
              <a:t> MPC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Autonomous</a:t>
            </a:r>
            <a:r>
              <a:rPr lang="de-DE" b="1" dirty="0"/>
              <a:t> </a:t>
            </a:r>
            <a:r>
              <a:rPr lang="de-DE" b="1" dirty="0" err="1"/>
              <a:t>Intersection</a:t>
            </a:r>
            <a:r>
              <a:rPr lang="de-DE" b="1" dirty="0"/>
              <a:t> </a:t>
            </a:r>
            <a:r>
              <a:rPr lang="de-DE" b="1" dirty="0" err="1"/>
              <a:t>Crossing</a:t>
            </a:r>
            <a:endParaRPr lang="de-DE" b="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572933"/>
            <a:ext cx="6400800" cy="2743200"/>
          </a:xfrm>
        </p:spPr>
        <p:txBody>
          <a:bodyPr>
            <a:noAutofit/>
          </a:bodyPr>
          <a:lstStyle/>
          <a:p>
            <a:r>
              <a:rPr lang="de-DE" sz="2000" dirty="0">
                <a:solidFill>
                  <a:schemeClr val="tx1"/>
                </a:solidFill>
              </a:rPr>
              <a:t>Lea Riegger, Markus </a:t>
            </a:r>
            <a:r>
              <a:rPr lang="de-DE" sz="2000" dirty="0" err="1">
                <a:solidFill>
                  <a:schemeClr val="tx1"/>
                </a:solidFill>
              </a:rPr>
              <a:t>Carlander</a:t>
            </a:r>
            <a:r>
              <a:rPr lang="de-DE" sz="2000" dirty="0">
                <a:solidFill>
                  <a:schemeClr val="tx1"/>
                </a:solidFill>
              </a:rPr>
              <a:t>, Niklas </a:t>
            </a:r>
            <a:r>
              <a:rPr lang="de-DE" sz="2000" dirty="0" err="1">
                <a:solidFill>
                  <a:schemeClr val="tx1"/>
                </a:solidFill>
              </a:rPr>
              <a:t>Lidander</a:t>
            </a:r>
            <a:r>
              <a:rPr lang="de-DE" sz="2000" dirty="0">
                <a:solidFill>
                  <a:schemeClr val="tx1"/>
                </a:solidFill>
              </a:rPr>
              <a:t>, </a:t>
            </a:r>
            <a:endParaRPr lang="de-DE" sz="2000" dirty="0" smtClean="0">
              <a:solidFill>
                <a:schemeClr val="tx1"/>
              </a:solidFill>
            </a:endParaRPr>
          </a:p>
          <a:p>
            <a:r>
              <a:rPr lang="de-DE" sz="2000" dirty="0" err="1" smtClean="0">
                <a:solidFill>
                  <a:schemeClr val="tx1"/>
                </a:solidFill>
              </a:rPr>
              <a:t>Nikolce</a:t>
            </a:r>
            <a:r>
              <a:rPr lang="de-DE" sz="2000" dirty="0" smtClean="0">
                <a:solidFill>
                  <a:schemeClr val="tx1"/>
                </a:solidFill>
              </a:rPr>
              <a:t> </a:t>
            </a:r>
            <a:r>
              <a:rPr lang="de-DE" sz="2000" dirty="0" err="1">
                <a:solidFill>
                  <a:schemeClr val="tx1"/>
                </a:solidFill>
              </a:rPr>
              <a:t>Murgovski</a:t>
            </a:r>
            <a:r>
              <a:rPr lang="de-DE" sz="2000" dirty="0">
                <a:solidFill>
                  <a:schemeClr val="tx1"/>
                </a:solidFill>
              </a:rPr>
              <a:t>, Jonas </a:t>
            </a:r>
            <a:r>
              <a:rPr lang="de-DE" sz="2000" dirty="0" err="1" smtClean="0">
                <a:solidFill>
                  <a:schemeClr val="tx1"/>
                </a:solidFill>
              </a:rPr>
              <a:t>Sjöberg</a:t>
            </a:r>
            <a:endParaRPr lang="de-DE" sz="2000" dirty="0" smtClean="0">
              <a:solidFill>
                <a:schemeClr val="tx1"/>
              </a:solidFill>
            </a:endParaRPr>
          </a:p>
          <a:p>
            <a:endParaRPr lang="de-DE" sz="2000" dirty="0">
              <a:solidFill>
                <a:schemeClr val="tx1"/>
              </a:solidFill>
            </a:endParaRPr>
          </a:p>
          <a:p>
            <a:r>
              <a:rPr lang="de-DE" sz="2000" dirty="0">
                <a:solidFill>
                  <a:schemeClr val="tx1"/>
                </a:solidFill>
              </a:rPr>
              <a:t>Department </a:t>
            </a:r>
            <a:r>
              <a:rPr lang="de-DE" sz="2000" dirty="0" err="1">
                <a:solidFill>
                  <a:schemeClr val="tx1"/>
                </a:solidFill>
              </a:rPr>
              <a:t>of</a:t>
            </a:r>
            <a:r>
              <a:rPr lang="de-DE" sz="2000" dirty="0">
                <a:solidFill>
                  <a:schemeClr val="tx1"/>
                </a:solidFill>
              </a:rPr>
              <a:t> Signals </a:t>
            </a:r>
            <a:r>
              <a:rPr lang="de-DE" sz="2000" dirty="0" err="1">
                <a:solidFill>
                  <a:schemeClr val="tx1"/>
                </a:solidFill>
              </a:rPr>
              <a:t>and</a:t>
            </a:r>
            <a:r>
              <a:rPr lang="de-DE" sz="2000" dirty="0">
                <a:solidFill>
                  <a:schemeClr val="tx1"/>
                </a:solidFill>
              </a:rPr>
              <a:t> Systems,</a:t>
            </a:r>
          </a:p>
          <a:p>
            <a:r>
              <a:rPr lang="de-DE" sz="2000" dirty="0" err="1">
                <a:solidFill>
                  <a:schemeClr val="tx1"/>
                </a:solidFill>
              </a:rPr>
              <a:t>Chalmers</a:t>
            </a:r>
            <a:r>
              <a:rPr lang="de-DE" sz="2000" dirty="0">
                <a:solidFill>
                  <a:schemeClr val="tx1"/>
                </a:solidFill>
              </a:rPr>
              <a:t> University </a:t>
            </a:r>
            <a:r>
              <a:rPr lang="de-DE" sz="2000" dirty="0" err="1">
                <a:solidFill>
                  <a:schemeClr val="tx1"/>
                </a:solidFill>
              </a:rPr>
              <a:t>of</a:t>
            </a:r>
            <a:r>
              <a:rPr lang="de-DE" sz="2000" dirty="0">
                <a:solidFill>
                  <a:schemeClr val="tx1"/>
                </a:solidFill>
              </a:rPr>
              <a:t> Technology</a:t>
            </a:r>
          </a:p>
          <a:p>
            <a:r>
              <a:rPr lang="de-DE" sz="2000" dirty="0" err="1">
                <a:solidFill>
                  <a:schemeClr val="tx1"/>
                </a:solidFill>
              </a:rPr>
              <a:t>Gothenburg</a:t>
            </a:r>
            <a:r>
              <a:rPr lang="de-DE" sz="2000" dirty="0">
                <a:solidFill>
                  <a:schemeClr val="tx1"/>
                </a:solidFill>
              </a:rPr>
              <a:t>, </a:t>
            </a:r>
            <a:r>
              <a:rPr lang="de-DE" sz="2000" dirty="0" err="1">
                <a:solidFill>
                  <a:schemeClr val="tx1"/>
                </a:solidFill>
              </a:rPr>
              <a:t>Sweden</a:t>
            </a:r>
            <a:endParaRPr lang="de-DE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2587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smtClean="0"/>
              <a:t>Case </a:t>
            </a:r>
            <a:r>
              <a:rPr lang="de-DE" sz="3200" dirty="0" err="1" smtClean="0"/>
              <a:t>study</a:t>
            </a:r>
            <a:r>
              <a:rPr lang="de-DE" sz="3200" dirty="0" smtClean="0"/>
              <a:t> </a:t>
            </a:r>
            <a:r>
              <a:rPr lang="de-DE" sz="3200" dirty="0" err="1" smtClean="0"/>
              <a:t>setup</a:t>
            </a:r>
            <a:endParaRPr lang="de-DE" sz="3200" dirty="0"/>
          </a:p>
        </p:txBody>
      </p:sp>
      <p:pic>
        <p:nvPicPr>
          <p:cNvPr id="3" name="crashSide60Hz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684626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smtClean="0"/>
              <a:t>Case </a:t>
            </a:r>
            <a:r>
              <a:rPr lang="de-DE" sz="3200" dirty="0" err="1" smtClean="0"/>
              <a:t>study</a:t>
            </a:r>
            <a:r>
              <a:rPr lang="de-DE" sz="3200" dirty="0" smtClean="0"/>
              <a:t> </a:t>
            </a:r>
            <a:r>
              <a:rPr lang="de-DE" sz="3200" dirty="0" err="1" smtClean="0"/>
              <a:t>setup</a:t>
            </a:r>
            <a:endParaRPr lang="de-DE" sz="3200" dirty="0"/>
          </a:p>
        </p:txBody>
      </p:sp>
      <p:pic>
        <p:nvPicPr>
          <p:cNvPr id="5" name="side60hz_x264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72683" y="1617133"/>
            <a:ext cx="6034088" cy="4525963"/>
          </a:xfrm>
        </p:spPr>
      </p:pic>
    </p:spTree>
    <p:extLst>
      <p:ext uri="{BB962C8B-B14F-4D97-AF65-F5344CB8AC3E}">
        <p14:creationId xmlns:p14="http://schemas.microsoft.com/office/powerpoint/2010/main" val="815763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/>
              <a:t>MPC in </a:t>
            </a:r>
            <a:r>
              <a:rPr lang="de-DE" sz="3200" dirty="0" err="1"/>
              <a:t>case</a:t>
            </a:r>
            <a:r>
              <a:rPr lang="de-DE" sz="3200" dirty="0"/>
              <a:t> </a:t>
            </a:r>
            <a:r>
              <a:rPr lang="de-DE" sz="3200" dirty="0" err="1"/>
              <a:t>study</a:t>
            </a:r>
            <a:endParaRPr lang="de-DE" sz="3200" dirty="0"/>
          </a:p>
        </p:txBody>
      </p:sp>
      <p:pic>
        <p:nvPicPr>
          <p:cNvPr id="6" name="Bild 5" descr="New_Result_ds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134" y="914400"/>
            <a:ext cx="6519333" cy="5943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03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smtClean="0"/>
              <a:t>MPC in </a:t>
            </a:r>
            <a:r>
              <a:rPr lang="de-DE" sz="3200" dirty="0" err="1" smtClean="0"/>
              <a:t>case</a:t>
            </a:r>
            <a:r>
              <a:rPr lang="de-DE" sz="3200" dirty="0" smtClean="0"/>
              <a:t> </a:t>
            </a:r>
            <a:r>
              <a:rPr lang="de-DE" sz="3200" dirty="0" err="1" smtClean="0"/>
              <a:t>study</a:t>
            </a:r>
            <a:endParaRPr lang="de-DE" sz="3200" dirty="0"/>
          </a:p>
        </p:txBody>
      </p:sp>
      <p:pic>
        <p:nvPicPr>
          <p:cNvPr id="3" name="side60hz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6208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684626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smtClean="0"/>
              <a:t>MPC in </a:t>
            </a:r>
            <a:r>
              <a:rPr lang="de-DE" sz="3200" dirty="0" err="1" smtClean="0"/>
              <a:t>case</a:t>
            </a:r>
            <a:r>
              <a:rPr lang="de-DE" sz="3200" dirty="0" smtClean="0"/>
              <a:t> </a:t>
            </a:r>
            <a:r>
              <a:rPr lang="de-DE" sz="3200" dirty="0" err="1" smtClean="0"/>
              <a:t>study</a:t>
            </a:r>
            <a:endParaRPr lang="de-DE" sz="3200" dirty="0"/>
          </a:p>
        </p:txBody>
      </p:sp>
      <p:pic>
        <p:nvPicPr>
          <p:cNvPr id="5" name="side60hz_x264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750" y="1600200"/>
            <a:ext cx="6034088" cy="4525963"/>
          </a:xfrm>
        </p:spPr>
      </p:pic>
    </p:spTree>
    <p:extLst>
      <p:ext uri="{BB962C8B-B14F-4D97-AF65-F5344CB8AC3E}">
        <p14:creationId xmlns:p14="http://schemas.microsoft.com/office/powerpoint/2010/main" val="515212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err="1" smtClean="0"/>
              <a:t>Conclusions</a:t>
            </a:r>
            <a:endParaRPr lang="de-DE" sz="32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083733"/>
            <a:ext cx="8229600" cy="5401733"/>
          </a:xfrm>
        </p:spPr>
        <p:txBody>
          <a:bodyPr>
            <a:normAutofit/>
          </a:bodyPr>
          <a:lstStyle/>
          <a:p>
            <a:r>
              <a:rPr lang="de-DE" sz="2000" dirty="0" err="1" smtClean="0"/>
              <a:t>Centralized</a:t>
            </a:r>
            <a:r>
              <a:rPr lang="de-DE" sz="2000" dirty="0" smtClean="0"/>
              <a:t> MPC </a:t>
            </a:r>
            <a:r>
              <a:rPr lang="de-DE" sz="2000" dirty="0" err="1" smtClean="0"/>
              <a:t>for</a:t>
            </a:r>
            <a:r>
              <a:rPr lang="de-DE" sz="2000" dirty="0" smtClean="0"/>
              <a:t> optimal </a:t>
            </a:r>
            <a:r>
              <a:rPr lang="de-DE" sz="2000" dirty="0" err="1" smtClean="0"/>
              <a:t>control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cars</a:t>
            </a:r>
            <a:r>
              <a:rPr lang="de-DE" sz="2000" dirty="0" smtClean="0"/>
              <a:t> in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control</a:t>
            </a:r>
            <a:r>
              <a:rPr lang="de-DE" sz="2000" dirty="0" smtClean="0"/>
              <a:t> </a:t>
            </a:r>
            <a:r>
              <a:rPr lang="de-DE" sz="2000" dirty="0" err="1" smtClean="0"/>
              <a:t>area</a:t>
            </a:r>
            <a:endParaRPr lang="de-DE" sz="2000" dirty="0" smtClean="0"/>
          </a:p>
          <a:p>
            <a:r>
              <a:rPr lang="de-DE" sz="2000" dirty="0" err="1" smtClean="0"/>
              <a:t>Convex</a:t>
            </a:r>
            <a:r>
              <a:rPr lang="de-DE" sz="2000" dirty="0" smtClean="0"/>
              <a:t> </a:t>
            </a:r>
            <a:r>
              <a:rPr lang="de-DE" sz="2000" dirty="0" err="1" smtClean="0"/>
              <a:t>quadratic</a:t>
            </a:r>
            <a:r>
              <a:rPr lang="de-DE" sz="2000" dirty="0" smtClean="0"/>
              <a:t> </a:t>
            </a:r>
            <a:r>
              <a:rPr lang="de-DE" sz="2000" dirty="0" err="1" smtClean="0"/>
              <a:t>program</a:t>
            </a:r>
            <a:r>
              <a:rPr lang="de-DE" sz="2000" dirty="0" smtClean="0"/>
              <a:t> </a:t>
            </a:r>
          </a:p>
          <a:p>
            <a:r>
              <a:rPr lang="de-DE" sz="2000" dirty="0" err="1" smtClean="0"/>
              <a:t>Tested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advanced</a:t>
            </a:r>
            <a:r>
              <a:rPr lang="de-DE" sz="2000" dirty="0" smtClean="0"/>
              <a:t> </a:t>
            </a:r>
            <a:r>
              <a:rPr lang="de-DE" sz="2000" dirty="0" err="1" smtClean="0"/>
              <a:t>vehicle</a:t>
            </a:r>
            <a:r>
              <a:rPr lang="de-DE" sz="2000" dirty="0" smtClean="0"/>
              <a:t> </a:t>
            </a:r>
            <a:r>
              <a:rPr lang="de-DE" sz="2000" dirty="0" err="1" smtClean="0"/>
              <a:t>model</a:t>
            </a:r>
            <a:r>
              <a:rPr lang="de-DE" sz="2000" dirty="0" smtClean="0"/>
              <a:t> in </a:t>
            </a:r>
            <a:r>
              <a:rPr lang="de-DE" sz="2000" dirty="0" err="1" smtClean="0"/>
              <a:t>CarMaker</a:t>
            </a:r>
            <a:endParaRPr lang="de-DE" sz="2000" dirty="0"/>
          </a:p>
          <a:p>
            <a:r>
              <a:rPr lang="de-DE" sz="2000" dirty="0" smtClean="0"/>
              <a:t>The </a:t>
            </a:r>
            <a:r>
              <a:rPr lang="de-DE" sz="2000" dirty="0" err="1" smtClean="0"/>
              <a:t>algorithm</a:t>
            </a:r>
            <a:r>
              <a:rPr lang="de-DE" sz="2000" dirty="0" smtClean="0"/>
              <a:t> </a:t>
            </a:r>
            <a:r>
              <a:rPr lang="de-DE" sz="2000" dirty="0" err="1" smtClean="0"/>
              <a:t>successfully</a:t>
            </a:r>
            <a:r>
              <a:rPr lang="de-DE" sz="2000" dirty="0" smtClean="0"/>
              <a:t> </a:t>
            </a:r>
            <a:r>
              <a:rPr lang="de-DE" sz="2000" dirty="0" err="1" smtClean="0"/>
              <a:t>avoids</a:t>
            </a:r>
            <a:r>
              <a:rPr lang="de-DE" sz="2000" dirty="0" smtClean="0"/>
              <a:t> </a:t>
            </a:r>
            <a:r>
              <a:rPr lang="de-DE" sz="2000" dirty="0" err="1" smtClean="0"/>
              <a:t>collisions</a:t>
            </a:r>
            <a:r>
              <a:rPr lang="de-DE" sz="2000" dirty="0" smtClean="0"/>
              <a:t> in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case</a:t>
            </a:r>
            <a:r>
              <a:rPr lang="de-DE" sz="2000" dirty="0" smtClean="0"/>
              <a:t> </a:t>
            </a:r>
            <a:r>
              <a:rPr lang="de-DE" sz="2000" dirty="0" err="1" smtClean="0"/>
              <a:t>study</a:t>
            </a:r>
            <a:r>
              <a:rPr lang="de-DE" sz="2000" dirty="0" smtClean="0"/>
              <a:t> </a:t>
            </a:r>
            <a:r>
              <a:rPr lang="de-DE" sz="2000" dirty="0" err="1" smtClean="0"/>
              <a:t>example</a:t>
            </a:r>
            <a:endParaRPr lang="de-DE" sz="2000" dirty="0" smtClean="0"/>
          </a:p>
          <a:p>
            <a:r>
              <a:rPr lang="de-DE" sz="2000" dirty="0" smtClean="0"/>
              <a:t>Future </a:t>
            </a:r>
            <a:r>
              <a:rPr lang="de-DE" sz="2000" dirty="0" err="1" smtClean="0"/>
              <a:t>work</a:t>
            </a:r>
            <a:r>
              <a:rPr lang="de-DE" sz="2000" dirty="0" smtClean="0"/>
              <a:t>: </a:t>
            </a:r>
          </a:p>
          <a:p>
            <a:pPr lvl="1"/>
            <a:r>
              <a:rPr lang="de-DE" sz="2000" dirty="0" smtClean="0"/>
              <a:t>More </a:t>
            </a:r>
            <a:r>
              <a:rPr lang="de-DE" sz="2000" dirty="0" err="1" smtClean="0"/>
              <a:t>advanced</a:t>
            </a:r>
            <a:r>
              <a:rPr lang="de-DE" sz="2000" dirty="0" smtClean="0"/>
              <a:t> </a:t>
            </a:r>
            <a:r>
              <a:rPr lang="de-DE" sz="2000" dirty="0" err="1" smtClean="0"/>
              <a:t>validation</a:t>
            </a:r>
            <a:r>
              <a:rPr lang="de-DE" sz="2000" dirty="0" smtClean="0"/>
              <a:t> </a:t>
            </a:r>
          </a:p>
          <a:p>
            <a:pPr lvl="1"/>
            <a:r>
              <a:rPr lang="de-DE" sz="2000" dirty="0" err="1" smtClean="0"/>
              <a:t>Inclusion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sensor</a:t>
            </a:r>
            <a:r>
              <a:rPr lang="de-DE" sz="2000" dirty="0" smtClean="0"/>
              <a:t> </a:t>
            </a:r>
            <a:r>
              <a:rPr lang="de-DE" sz="2000" dirty="0" err="1" smtClean="0"/>
              <a:t>noise</a:t>
            </a:r>
            <a:endParaRPr lang="de-DE" sz="2000" dirty="0" smtClean="0"/>
          </a:p>
          <a:p>
            <a:pPr lvl="1"/>
            <a:r>
              <a:rPr lang="de-DE" sz="2000" dirty="0" smtClean="0"/>
              <a:t>Extension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simulation</a:t>
            </a:r>
            <a:r>
              <a:rPr lang="de-DE" sz="2000" dirty="0" smtClean="0"/>
              <a:t> </a:t>
            </a:r>
            <a:r>
              <a:rPr lang="de-DE" sz="2000" dirty="0" err="1" smtClean="0"/>
              <a:t>environment</a:t>
            </a:r>
            <a:endParaRPr lang="de-DE" sz="2000" dirty="0"/>
          </a:p>
          <a:p>
            <a:pPr lvl="1"/>
            <a:r>
              <a:rPr lang="de-DE" sz="2000" dirty="0" smtClean="0"/>
              <a:t>Extension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road</a:t>
            </a:r>
            <a:r>
              <a:rPr lang="de-DE" sz="2000" dirty="0" smtClean="0"/>
              <a:t> </a:t>
            </a:r>
            <a:r>
              <a:rPr lang="de-DE" sz="2000" dirty="0" err="1" smtClean="0"/>
              <a:t>construction</a:t>
            </a:r>
            <a:r>
              <a:rPr lang="de-DE" sz="2000" dirty="0" smtClean="0"/>
              <a:t>: </a:t>
            </a:r>
            <a:r>
              <a:rPr lang="de-DE" sz="2000" dirty="0" err="1" smtClean="0"/>
              <a:t>Include</a:t>
            </a:r>
            <a:r>
              <a:rPr lang="de-DE" sz="2000" dirty="0" smtClean="0"/>
              <a:t> </a:t>
            </a:r>
            <a:r>
              <a:rPr lang="de-DE" sz="2000" dirty="0" err="1" smtClean="0"/>
              <a:t>turning</a:t>
            </a:r>
            <a:r>
              <a:rPr lang="de-DE" sz="2000" dirty="0" smtClean="0"/>
              <a:t> in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crossing</a:t>
            </a:r>
            <a:endParaRPr lang="de-DE" sz="2000" dirty="0" smtClean="0"/>
          </a:p>
          <a:p>
            <a:pPr lvl="1"/>
            <a:r>
              <a:rPr lang="de-DE" sz="2000" dirty="0" err="1" smtClean="0"/>
              <a:t>Robustness</a:t>
            </a:r>
            <a:endParaRPr lang="de-DE" sz="2000" dirty="0" smtClean="0"/>
          </a:p>
        </p:txBody>
      </p:sp>
    </p:spTree>
    <p:extLst>
      <p:ext uri="{BB962C8B-B14F-4D97-AF65-F5344CB8AC3E}">
        <p14:creationId xmlns:p14="http://schemas.microsoft.com/office/powerpoint/2010/main" val="215003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2821" y="4927600"/>
            <a:ext cx="2881312" cy="566738"/>
          </a:xfrm>
        </p:spPr>
        <p:txBody>
          <a:bodyPr/>
          <a:lstStyle/>
          <a:p>
            <a:r>
              <a:rPr lang="de-DE" dirty="0" smtClean="0"/>
              <a:t>Lea Riegger</a:t>
            </a:r>
            <a:endParaRPr lang="de-DE" dirty="0"/>
          </a:p>
        </p:txBody>
      </p:sp>
      <p:pic>
        <p:nvPicPr>
          <p:cNvPr id="5" name="Bildplatzhalter 4" descr="Lea_photo.jpg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52" r="-252"/>
          <a:stretch/>
        </p:blipFill>
        <p:spPr>
          <a:xfrm>
            <a:off x="132821" y="680505"/>
            <a:ext cx="2881312" cy="4114800"/>
          </a:xfrm>
        </p:spPr>
      </p:pic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32821" y="5527676"/>
            <a:ext cx="2881312" cy="804862"/>
          </a:xfrm>
        </p:spPr>
        <p:txBody>
          <a:bodyPr>
            <a:normAutofit/>
          </a:bodyPr>
          <a:lstStyle/>
          <a:p>
            <a:r>
              <a:rPr lang="de-DE" sz="1200" dirty="0" err="1" smtClean="0"/>
              <a:t>M.Sc</a:t>
            </a:r>
            <a:r>
              <a:rPr lang="de-DE" sz="1200" dirty="0" smtClean="0"/>
              <a:t>. Engineering </a:t>
            </a:r>
            <a:r>
              <a:rPr lang="de-DE" sz="1200" dirty="0" err="1" smtClean="0"/>
              <a:t>Cybernetics</a:t>
            </a:r>
            <a:endParaRPr lang="de-DE" sz="1200" dirty="0" smtClean="0"/>
          </a:p>
          <a:p>
            <a:r>
              <a:rPr lang="de-DE" sz="1200" dirty="0" err="1" smtClean="0"/>
              <a:t>M.Sc</a:t>
            </a:r>
            <a:r>
              <a:rPr lang="de-DE" sz="1200" dirty="0" smtClean="0"/>
              <a:t>. Systems, </a:t>
            </a:r>
            <a:r>
              <a:rPr lang="de-DE" sz="1200" dirty="0" err="1" smtClean="0"/>
              <a:t>Control</a:t>
            </a:r>
            <a:r>
              <a:rPr lang="de-DE" sz="1200" dirty="0" smtClean="0"/>
              <a:t> </a:t>
            </a:r>
            <a:r>
              <a:rPr lang="de-DE" sz="1200" dirty="0" err="1" smtClean="0"/>
              <a:t>and</a:t>
            </a:r>
            <a:r>
              <a:rPr lang="de-DE" sz="1200" dirty="0" smtClean="0"/>
              <a:t> </a:t>
            </a:r>
            <a:r>
              <a:rPr lang="de-DE" sz="1200" dirty="0" err="1" smtClean="0"/>
              <a:t>Mechatonics</a:t>
            </a:r>
            <a:endParaRPr lang="de-DE" sz="1200" dirty="0" smtClean="0"/>
          </a:p>
        </p:txBody>
      </p:sp>
      <p:sp>
        <p:nvSpPr>
          <p:cNvPr id="8" name="Titel 1"/>
          <p:cNvSpPr txBox="1">
            <a:spLocks/>
          </p:cNvSpPr>
          <p:nvPr/>
        </p:nvSpPr>
        <p:spPr>
          <a:xfrm>
            <a:off x="3166533" y="4927600"/>
            <a:ext cx="2881312" cy="5667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Markus </a:t>
            </a:r>
            <a:r>
              <a:rPr lang="de-DE" dirty="0" err="1" smtClean="0"/>
              <a:t>Carlander</a:t>
            </a:r>
            <a:endParaRPr lang="de-DE" dirty="0"/>
          </a:p>
        </p:txBody>
      </p:sp>
      <p:sp>
        <p:nvSpPr>
          <p:cNvPr id="9" name="Textplatzhalter 3"/>
          <p:cNvSpPr txBox="1">
            <a:spLocks/>
          </p:cNvSpPr>
          <p:nvPr/>
        </p:nvSpPr>
        <p:spPr>
          <a:xfrm>
            <a:off x="3166533" y="5527676"/>
            <a:ext cx="2881312" cy="804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 err="1" smtClean="0"/>
              <a:t>M.Sc</a:t>
            </a:r>
            <a:r>
              <a:rPr lang="de-DE" sz="1200" dirty="0" smtClean="0"/>
              <a:t>. Systems, </a:t>
            </a:r>
            <a:r>
              <a:rPr lang="de-DE" sz="1200" dirty="0" err="1" smtClean="0"/>
              <a:t>Control</a:t>
            </a:r>
            <a:r>
              <a:rPr lang="de-DE" sz="1200" dirty="0" smtClean="0"/>
              <a:t> </a:t>
            </a:r>
            <a:r>
              <a:rPr lang="de-DE" sz="1200" dirty="0" err="1" smtClean="0"/>
              <a:t>and</a:t>
            </a:r>
            <a:r>
              <a:rPr lang="de-DE" sz="1200" dirty="0" smtClean="0"/>
              <a:t> </a:t>
            </a:r>
            <a:r>
              <a:rPr lang="de-DE" sz="1200" dirty="0" err="1" smtClean="0"/>
              <a:t>Mechatonics</a:t>
            </a:r>
            <a:endParaRPr lang="de-DE" sz="1200" dirty="0"/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6047845" y="4927600"/>
            <a:ext cx="2881312" cy="5667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Niklas </a:t>
            </a:r>
            <a:r>
              <a:rPr lang="de-DE" dirty="0" err="1" smtClean="0"/>
              <a:t>Lidander</a:t>
            </a:r>
            <a:endParaRPr lang="de-DE" dirty="0"/>
          </a:p>
        </p:txBody>
      </p:sp>
      <p:sp>
        <p:nvSpPr>
          <p:cNvPr id="11" name="Textplatzhalter 3"/>
          <p:cNvSpPr txBox="1">
            <a:spLocks/>
          </p:cNvSpPr>
          <p:nvPr/>
        </p:nvSpPr>
        <p:spPr>
          <a:xfrm>
            <a:off x="6047845" y="5527676"/>
            <a:ext cx="2881312" cy="804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 err="1" smtClean="0"/>
              <a:t>M.Sc</a:t>
            </a:r>
            <a:r>
              <a:rPr lang="de-DE" sz="1200" dirty="0" smtClean="0"/>
              <a:t>. Systems, </a:t>
            </a:r>
            <a:r>
              <a:rPr lang="de-DE" sz="1200" dirty="0" err="1" smtClean="0"/>
              <a:t>Control</a:t>
            </a:r>
            <a:r>
              <a:rPr lang="de-DE" sz="1200" dirty="0" smtClean="0"/>
              <a:t> </a:t>
            </a:r>
            <a:r>
              <a:rPr lang="de-DE" sz="1200" dirty="0" err="1" smtClean="0"/>
              <a:t>and</a:t>
            </a:r>
            <a:r>
              <a:rPr lang="de-DE" sz="1200" dirty="0" smtClean="0"/>
              <a:t> </a:t>
            </a:r>
            <a:r>
              <a:rPr lang="de-DE" sz="1200" dirty="0" err="1" smtClean="0"/>
              <a:t>Mechatonics</a:t>
            </a:r>
            <a:endParaRPr lang="de-DE" sz="1200" dirty="0"/>
          </a:p>
        </p:txBody>
      </p:sp>
      <p:pic>
        <p:nvPicPr>
          <p:cNvPr id="15" name="Bild 14" descr="14593655_10153843604515785_1985910392_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7845" y="680505"/>
            <a:ext cx="2881312" cy="4114800"/>
          </a:xfrm>
          <a:prstGeom prst="rect">
            <a:avLst/>
          </a:prstGeom>
        </p:spPr>
      </p:pic>
      <p:pic>
        <p:nvPicPr>
          <p:cNvPr id="3" name="Bild 2" descr="markus_carlander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4" r="15865"/>
          <a:stretch/>
        </p:blipFill>
        <p:spPr>
          <a:xfrm>
            <a:off x="3014133" y="680505"/>
            <a:ext cx="301677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592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smtClean="0"/>
              <a:t>Problem </a:t>
            </a:r>
            <a:r>
              <a:rPr lang="de-DE" sz="3200" dirty="0" err="1" smtClean="0"/>
              <a:t>statement</a:t>
            </a:r>
            <a:r>
              <a:rPr lang="de-DE" sz="3200" dirty="0" smtClean="0"/>
              <a:t>: </a:t>
            </a:r>
            <a:r>
              <a:rPr lang="de-DE" sz="3200" dirty="0" err="1" smtClean="0"/>
              <a:t>intersection</a:t>
            </a:r>
            <a:r>
              <a:rPr lang="de-DE" sz="3200" dirty="0" smtClean="0"/>
              <a:t> </a:t>
            </a:r>
            <a:r>
              <a:rPr lang="de-DE" sz="3200" dirty="0" err="1" smtClean="0"/>
              <a:t>crossing</a:t>
            </a:r>
            <a:endParaRPr lang="de-DE" sz="3200" dirty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>
          <a:xfrm>
            <a:off x="457200" y="1600200"/>
            <a:ext cx="3723398" cy="4525963"/>
          </a:xfrm>
        </p:spPr>
        <p:txBody>
          <a:bodyPr>
            <a:normAutofit/>
          </a:bodyPr>
          <a:lstStyle/>
          <a:p>
            <a:r>
              <a:rPr lang="de-DE" sz="2000" dirty="0" smtClean="0"/>
              <a:t>Optimal </a:t>
            </a:r>
            <a:r>
              <a:rPr lang="de-DE" sz="2000" dirty="0" err="1"/>
              <a:t>control</a:t>
            </a:r>
            <a:r>
              <a:rPr lang="de-DE" sz="2000" dirty="0"/>
              <a:t> </a:t>
            </a:r>
            <a:r>
              <a:rPr lang="de-DE" sz="2000" dirty="0" err="1"/>
              <a:t>for</a:t>
            </a:r>
            <a:r>
              <a:rPr lang="de-DE" sz="2000" dirty="0"/>
              <a:t> </a:t>
            </a:r>
            <a:r>
              <a:rPr lang="de-DE" sz="2000" dirty="0" err="1" smtClean="0"/>
              <a:t>safe</a:t>
            </a:r>
            <a:r>
              <a:rPr lang="de-DE" sz="2000" dirty="0" smtClean="0"/>
              <a:t>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autonomous</a:t>
            </a:r>
            <a:r>
              <a:rPr lang="de-DE" sz="2000" dirty="0" smtClean="0"/>
              <a:t> </a:t>
            </a:r>
            <a:r>
              <a:rPr lang="de-DE" sz="2000" dirty="0" err="1"/>
              <a:t>crossing</a:t>
            </a:r>
            <a:endParaRPr lang="de-DE" sz="2000" dirty="0"/>
          </a:p>
          <a:p>
            <a:r>
              <a:rPr lang="de-DE" sz="2000" dirty="0" smtClean="0"/>
              <a:t>Path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reference</a:t>
            </a:r>
            <a:r>
              <a:rPr lang="de-DE" sz="2000" dirty="0" smtClean="0"/>
              <a:t> </a:t>
            </a:r>
            <a:r>
              <a:rPr lang="de-DE" sz="2000" dirty="0" err="1" smtClean="0"/>
              <a:t>speed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each</a:t>
            </a:r>
            <a:r>
              <a:rPr lang="de-DE" sz="2000" dirty="0" smtClean="0"/>
              <a:t> </a:t>
            </a:r>
            <a:r>
              <a:rPr lang="de-DE" sz="2000" dirty="0" err="1" smtClean="0"/>
              <a:t>vehicle</a:t>
            </a:r>
            <a:r>
              <a:rPr lang="de-DE" sz="2000" dirty="0" smtClean="0"/>
              <a:t> </a:t>
            </a:r>
            <a:r>
              <a:rPr lang="de-DE" sz="2000" dirty="0" err="1" smtClean="0"/>
              <a:t>are</a:t>
            </a:r>
            <a:r>
              <a:rPr lang="de-DE" sz="2000" dirty="0" smtClean="0"/>
              <a:t> </a:t>
            </a:r>
            <a:r>
              <a:rPr lang="de-DE" sz="2000" dirty="0" err="1" smtClean="0"/>
              <a:t>known</a:t>
            </a:r>
            <a:endParaRPr lang="de-DE" sz="2000" dirty="0" smtClean="0"/>
          </a:p>
          <a:p>
            <a:r>
              <a:rPr lang="de-DE" sz="2000" dirty="0" err="1"/>
              <a:t>Centralized</a:t>
            </a:r>
            <a:r>
              <a:rPr lang="de-DE" sz="2000" dirty="0"/>
              <a:t> </a:t>
            </a:r>
            <a:r>
              <a:rPr lang="de-DE" sz="2000" dirty="0" smtClean="0"/>
              <a:t>Model </a:t>
            </a:r>
            <a:r>
              <a:rPr lang="de-DE" sz="2000" dirty="0" err="1" smtClean="0"/>
              <a:t>Predictive</a:t>
            </a:r>
            <a:r>
              <a:rPr lang="de-DE" sz="2000" dirty="0" smtClean="0"/>
              <a:t> Controller (MPC)</a:t>
            </a:r>
            <a:endParaRPr lang="de-DE" sz="2000" dirty="0"/>
          </a:p>
          <a:p>
            <a:r>
              <a:rPr lang="de-DE" sz="2000" dirty="0" err="1" smtClean="0"/>
              <a:t>Control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all </a:t>
            </a:r>
            <a:r>
              <a:rPr lang="de-DE" sz="2000" dirty="0" err="1" smtClean="0"/>
              <a:t>vehicles</a:t>
            </a:r>
            <a:r>
              <a:rPr lang="de-DE" sz="2000" dirty="0" smtClean="0"/>
              <a:t> in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>
                <a:solidFill>
                  <a:srgbClr val="3366FF"/>
                </a:solidFill>
              </a:rPr>
              <a:t>control</a:t>
            </a:r>
            <a:r>
              <a:rPr lang="de-DE" sz="2000" dirty="0" smtClean="0">
                <a:solidFill>
                  <a:srgbClr val="3366FF"/>
                </a:solidFill>
              </a:rPr>
              <a:t> </a:t>
            </a:r>
            <a:r>
              <a:rPr lang="de-DE" sz="2000" dirty="0" err="1" smtClean="0">
                <a:solidFill>
                  <a:srgbClr val="3366FF"/>
                </a:solidFill>
              </a:rPr>
              <a:t>region</a:t>
            </a:r>
            <a:r>
              <a:rPr lang="de-DE" sz="2000" dirty="0" smtClean="0">
                <a:solidFill>
                  <a:srgbClr val="3366FF"/>
                </a:solidFill>
              </a:rPr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intersection</a:t>
            </a:r>
            <a:r>
              <a:rPr lang="de-DE" sz="2000" dirty="0" smtClean="0"/>
              <a:t> </a:t>
            </a:r>
          </a:p>
          <a:p>
            <a:r>
              <a:rPr lang="de-DE" sz="2000" dirty="0" err="1" smtClean="0"/>
              <a:t>Optimized</a:t>
            </a:r>
            <a:r>
              <a:rPr lang="de-DE" sz="2000" dirty="0" smtClean="0"/>
              <a:t> </a:t>
            </a:r>
            <a:r>
              <a:rPr lang="de-DE" sz="2000" dirty="0" err="1" smtClean="0"/>
              <a:t>trajectories</a:t>
            </a:r>
            <a:endParaRPr lang="de-DE" sz="2000" dirty="0" smtClean="0"/>
          </a:p>
          <a:p>
            <a:r>
              <a:rPr lang="de-DE" sz="2000" dirty="0" err="1" smtClean="0"/>
              <a:t>Only</a:t>
            </a:r>
            <a:r>
              <a:rPr lang="de-DE" sz="2000" dirty="0" smtClean="0"/>
              <a:t> </a:t>
            </a:r>
            <a:r>
              <a:rPr lang="de-DE" sz="2000" dirty="0" err="1" smtClean="0"/>
              <a:t>one</a:t>
            </a:r>
            <a:r>
              <a:rPr lang="de-DE" sz="2000" dirty="0" smtClean="0"/>
              <a:t> </a:t>
            </a:r>
            <a:r>
              <a:rPr lang="de-DE" sz="2000" dirty="0" err="1" smtClean="0"/>
              <a:t>vehicle</a:t>
            </a:r>
            <a:r>
              <a:rPr lang="de-DE" sz="2000" dirty="0" smtClean="0"/>
              <a:t> </a:t>
            </a:r>
            <a:r>
              <a:rPr lang="de-DE" sz="2000" dirty="0" err="1" smtClean="0"/>
              <a:t>at</a:t>
            </a:r>
            <a:r>
              <a:rPr lang="de-DE" sz="2000" dirty="0" smtClean="0"/>
              <a:t> a time in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>
                <a:solidFill>
                  <a:srgbClr val="FF0000"/>
                </a:solidFill>
              </a:rPr>
              <a:t>critical</a:t>
            </a:r>
            <a:r>
              <a:rPr lang="de-DE" sz="2000" dirty="0" smtClean="0">
                <a:solidFill>
                  <a:srgbClr val="FF0000"/>
                </a:solidFill>
              </a:rPr>
              <a:t> </a:t>
            </a:r>
            <a:r>
              <a:rPr lang="de-DE" sz="2000" dirty="0" err="1" smtClean="0">
                <a:solidFill>
                  <a:srgbClr val="FF0000"/>
                </a:solidFill>
              </a:rPr>
              <a:t>region</a:t>
            </a:r>
            <a:endParaRPr lang="de-DE" sz="2000" dirty="0" smtClean="0"/>
          </a:p>
          <a:p>
            <a:pPr marL="0" indent="0">
              <a:buNone/>
            </a:pPr>
            <a:endParaRPr lang="de-DE" sz="1600" dirty="0"/>
          </a:p>
        </p:txBody>
      </p:sp>
      <p:pic>
        <p:nvPicPr>
          <p:cNvPr id="7" name="Bild 6" descr="czon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598" y="1345518"/>
            <a:ext cx="4506202" cy="478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894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err="1" smtClean="0"/>
              <a:t>Convex</a:t>
            </a:r>
            <a:r>
              <a:rPr lang="de-DE" sz="3200" dirty="0" smtClean="0"/>
              <a:t> </a:t>
            </a:r>
            <a:r>
              <a:rPr lang="de-DE" sz="3200" dirty="0" err="1" smtClean="0"/>
              <a:t>optimization</a:t>
            </a:r>
            <a:r>
              <a:rPr lang="de-DE" sz="3200" dirty="0" smtClean="0"/>
              <a:t> </a:t>
            </a:r>
            <a:r>
              <a:rPr lang="de-DE" sz="3200" dirty="0" err="1" smtClean="0"/>
              <a:t>problem</a:t>
            </a:r>
            <a:endParaRPr lang="de-DE" sz="320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State </a:t>
            </a:r>
            <a:r>
              <a:rPr lang="de-DE" dirty="0" err="1" smtClean="0"/>
              <a:t>vector</a:t>
            </a: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 smtClean="0"/>
              <a:t>Linear </a:t>
            </a:r>
            <a:r>
              <a:rPr lang="de-DE" dirty="0" err="1" smtClean="0"/>
              <a:t>state</a:t>
            </a:r>
            <a:r>
              <a:rPr lang="de-DE" dirty="0" smtClean="0"/>
              <a:t> </a:t>
            </a:r>
            <a:r>
              <a:rPr lang="de-DE" dirty="0" err="1" smtClean="0"/>
              <a:t>space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vehicle</a:t>
            </a:r>
            <a:r>
              <a:rPr lang="de-DE" dirty="0" smtClean="0"/>
              <a:t> i:</a:t>
            </a:r>
          </a:p>
          <a:p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2302934"/>
            <a:ext cx="2832100" cy="863600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0" y="4275667"/>
            <a:ext cx="44958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66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err="1" smtClean="0"/>
              <a:t>Convex</a:t>
            </a:r>
            <a:r>
              <a:rPr lang="de-DE" sz="3200" dirty="0" smtClean="0"/>
              <a:t> </a:t>
            </a:r>
            <a:r>
              <a:rPr lang="de-DE" sz="3200" dirty="0" err="1" smtClean="0"/>
              <a:t>optimization</a:t>
            </a:r>
            <a:r>
              <a:rPr lang="de-DE" sz="3200" dirty="0" smtClean="0"/>
              <a:t> </a:t>
            </a:r>
            <a:r>
              <a:rPr lang="de-DE" sz="3200" dirty="0" err="1" smtClean="0"/>
              <a:t>problem</a:t>
            </a:r>
            <a:endParaRPr lang="de-DE" sz="320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Cost</a:t>
            </a:r>
            <a:r>
              <a:rPr lang="de-DE" dirty="0" smtClean="0"/>
              <a:t> </a:t>
            </a:r>
            <a:r>
              <a:rPr lang="de-DE" dirty="0" err="1" smtClean="0"/>
              <a:t>function</a:t>
            </a:r>
            <a:r>
              <a:rPr lang="de-DE" dirty="0" smtClean="0"/>
              <a:t>:</a:t>
            </a:r>
          </a:p>
          <a:p>
            <a:endParaRPr lang="de-DE" dirty="0"/>
          </a:p>
          <a:p>
            <a:endParaRPr lang="de-DE" dirty="0" smtClean="0"/>
          </a:p>
          <a:p>
            <a:r>
              <a:rPr lang="de-DE" dirty="0" err="1" smtClean="0"/>
              <a:t>Cost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vehicle</a:t>
            </a:r>
            <a:r>
              <a:rPr lang="de-DE" dirty="0" smtClean="0"/>
              <a:t> i:</a:t>
            </a:r>
          </a:p>
          <a:p>
            <a:pPr lvl="1"/>
            <a:r>
              <a:rPr lang="de-DE" dirty="0" err="1" smtClean="0"/>
              <a:t>Penalize</a:t>
            </a:r>
            <a:r>
              <a:rPr lang="de-DE" dirty="0" smtClean="0"/>
              <a:t> </a:t>
            </a:r>
            <a:r>
              <a:rPr lang="de-DE" dirty="0" err="1" smtClean="0"/>
              <a:t>deviation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reference</a:t>
            </a:r>
            <a:r>
              <a:rPr lang="de-DE" dirty="0" smtClean="0"/>
              <a:t> </a:t>
            </a:r>
            <a:r>
              <a:rPr lang="de-DE" dirty="0" err="1" smtClean="0"/>
              <a:t>velocity</a:t>
            </a:r>
            <a:endParaRPr lang="de-DE" dirty="0" smtClean="0"/>
          </a:p>
          <a:p>
            <a:pPr lvl="1"/>
            <a:r>
              <a:rPr lang="de-DE" dirty="0" err="1" smtClean="0"/>
              <a:t>Penalize</a:t>
            </a:r>
            <a:r>
              <a:rPr lang="de-DE" dirty="0" smtClean="0"/>
              <a:t> high longitudinal </a:t>
            </a:r>
            <a:r>
              <a:rPr lang="de-DE" dirty="0" err="1" smtClean="0"/>
              <a:t>acceleration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jerk</a:t>
            </a:r>
            <a:endParaRPr lang="de-DE" dirty="0" smtClean="0"/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2171698"/>
            <a:ext cx="48768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867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err="1" smtClean="0"/>
              <a:t>Convex</a:t>
            </a:r>
            <a:r>
              <a:rPr lang="de-DE" sz="3200" dirty="0" smtClean="0"/>
              <a:t> </a:t>
            </a:r>
            <a:r>
              <a:rPr lang="de-DE" sz="3200" dirty="0" err="1" smtClean="0"/>
              <a:t>optimization</a:t>
            </a:r>
            <a:r>
              <a:rPr lang="de-DE" sz="3200" dirty="0" smtClean="0"/>
              <a:t> </a:t>
            </a:r>
            <a:r>
              <a:rPr lang="de-DE" sz="3200" dirty="0" err="1" smtClean="0"/>
              <a:t>problem</a:t>
            </a:r>
            <a:endParaRPr lang="de-DE" sz="320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Constraints</a:t>
            </a: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 smtClean="0"/>
              <a:t>Additional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avoid</a:t>
            </a:r>
            <a:r>
              <a:rPr lang="de-DE" dirty="0" smtClean="0"/>
              <a:t> </a:t>
            </a:r>
            <a:r>
              <a:rPr lang="de-DE" dirty="0" err="1" smtClean="0"/>
              <a:t>collisions</a:t>
            </a: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222500"/>
            <a:ext cx="5334000" cy="2230967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0" y="5364163"/>
            <a:ext cx="52705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900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smtClean="0"/>
              <a:t>MPC design</a:t>
            </a:r>
            <a:endParaRPr lang="de-DE" sz="320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457200" y="1032934"/>
            <a:ext cx="8229600" cy="5520266"/>
          </a:xfrm>
        </p:spPr>
        <p:txBody>
          <a:bodyPr/>
          <a:lstStyle/>
          <a:p>
            <a:r>
              <a:rPr lang="de-DE" dirty="0" smtClean="0"/>
              <a:t>Extended </a:t>
            </a:r>
            <a:r>
              <a:rPr lang="de-DE" dirty="0" err="1" smtClean="0"/>
              <a:t>cost</a:t>
            </a:r>
            <a:r>
              <a:rPr lang="de-DE" dirty="0" smtClean="0"/>
              <a:t> </a:t>
            </a:r>
            <a:r>
              <a:rPr lang="de-DE" dirty="0" err="1" smtClean="0"/>
              <a:t>function</a:t>
            </a:r>
            <a:r>
              <a:rPr lang="de-DE" dirty="0" smtClean="0"/>
              <a:t>:</a:t>
            </a:r>
          </a:p>
          <a:p>
            <a:endParaRPr lang="de-DE" dirty="0"/>
          </a:p>
          <a:p>
            <a:endParaRPr lang="de-DE" dirty="0" smtClean="0"/>
          </a:p>
          <a:p>
            <a:r>
              <a:rPr lang="de-DE" dirty="0" err="1" smtClean="0"/>
              <a:t>Changed</a:t>
            </a:r>
            <a:r>
              <a:rPr lang="de-DE" dirty="0" smtClean="0"/>
              <a:t> additional </a:t>
            </a:r>
            <a:r>
              <a:rPr lang="de-DE" dirty="0" err="1" smtClean="0"/>
              <a:t>constraint</a:t>
            </a:r>
            <a:r>
              <a:rPr lang="de-DE" dirty="0" smtClean="0"/>
              <a:t>:</a:t>
            </a: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r>
              <a:rPr lang="de-DE" dirty="0" smtClean="0"/>
              <a:t>Transformation </a:t>
            </a:r>
            <a:r>
              <a:rPr lang="de-DE" dirty="0" err="1" smtClean="0"/>
              <a:t>into</a:t>
            </a:r>
            <a:r>
              <a:rPr lang="de-DE" dirty="0" smtClean="0"/>
              <a:t> a Standard QP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466" y="4654543"/>
            <a:ext cx="3492500" cy="1511300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3" y="3484033"/>
            <a:ext cx="3937000" cy="330200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2003" y="1655231"/>
            <a:ext cx="44577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273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smtClean="0"/>
              <a:t>MPC design</a:t>
            </a:r>
            <a:endParaRPr lang="de-DE" sz="320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457200" y="1397000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de-DE" dirty="0" err="1" smtClean="0"/>
              <a:t>Control</a:t>
            </a:r>
            <a:r>
              <a:rPr lang="de-DE" dirty="0" smtClean="0"/>
              <a:t> </a:t>
            </a:r>
            <a:r>
              <a:rPr lang="de-DE" dirty="0" err="1" smtClean="0"/>
              <a:t>area</a:t>
            </a:r>
            <a:r>
              <a:rPr lang="de-DE" dirty="0" smtClean="0"/>
              <a:t>:</a:t>
            </a:r>
          </a:p>
          <a:p>
            <a:pPr lvl="1"/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surrounding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intersection</a:t>
            </a:r>
            <a:endParaRPr lang="de-DE" dirty="0"/>
          </a:p>
          <a:p>
            <a:pPr lvl="1"/>
            <a:r>
              <a:rPr lang="de-DE" dirty="0" err="1"/>
              <a:t>Vehicle</a:t>
            </a:r>
            <a:r>
              <a:rPr lang="de-DE" dirty="0"/>
              <a:t> </a:t>
            </a:r>
            <a:r>
              <a:rPr lang="de-DE" dirty="0" err="1"/>
              <a:t>speed</a:t>
            </a:r>
            <a:r>
              <a:rPr lang="de-DE" dirty="0"/>
              <a:t> </a:t>
            </a:r>
            <a:r>
              <a:rPr lang="de-DE" dirty="0" err="1"/>
              <a:t>at</a:t>
            </a:r>
            <a:r>
              <a:rPr lang="de-DE" dirty="0"/>
              <a:t> </a:t>
            </a:r>
            <a:r>
              <a:rPr lang="de-DE" dirty="0" err="1"/>
              <a:t>moment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entering</a:t>
            </a:r>
            <a:r>
              <a:rPr lang="de-DE" dirty="0"/>
              <a:t> = </a:t>
            </a:r>
            <a:r>
              <a:rPr lang="de-DE" dirty="0" err="1"/>
              <a:t>reference</a:t>
            </a:r>
            <a:r>
              <a:rPr lang="de-DE" dirty="0"/>
              <a:t> </a:t>
            </a:r>
            <a:r>
              <a:rPr lang="de-DE" dirty="0" err="1"/>
              <a:t>speed</a:t>
            </a:r>
            <a:endParaRPr lang="de-DE" dirty="0"/>
          </a:p>
          <a:p>
            <a:pPr lvl="1"/>
            <a:r>
              <a:rPr lang="de-DE" dirty="0"/>
              <a:t>Re-</a:t>
            </a:r>
            <a:r>
              <a:rPr lang="de-DE" dirty="0" err="1"/>
              <a:t>scanned</a:t>
            </a:r>
            <a:r>
              <a:rPr lang="de-DE" dirty="0"/>
              <a:t> in </a:t>
            </a:r>
            <a:r>
              <a:rPr lang="de-DE" dirty="0" err="1"/>
              <a:t>every</a:t>
            </a:r>
            <a:r>
              <a:rPr lang="de-DE" dirty="0"/>
              <a:t> time-</a:t>
            </a:r>
            <a:r>
              <a:rPr lang="de-DE" dirty="0" err="1"/>
              <a:t>step</a:t>
            </a:r>
            <a:r>
              <a:rPr lang="de-DE" dirty="0"/>
              <a:t>, </a:t>
            </a:r>
            <a:r>
              <a:rPr lang="de-DE" dirty="0" err="1"/>
              <a:t>searching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arriving</a:t>
            </a:r>
            <a:r>
              <a:rPr lang="de-DE" dirty="0"/>
              <a:t>/</a:t>
            </a:r>
            <a:r>
              <a:rPr lang="de-DE" dirty="0" err="1"/>
              <a:t>leaving</a:t>
            </a:r>
            <a:r>
              <a:rPr lang="de-DE" dirty="0"/>
              <a:t> </a:t>
            </a:r>
            <a:r>
              <a:rPr lang="de-DE" dirty="0" err="1"/>
              <a:t>cars</a:t>
            </a:r>
            <a:r>
              <a:rPr lang="de-DE" dirty="0"/>
              <a:t> -&gt; Re-</a:t>
            </a:r>
            <a:r>
              <a:rPr lang="de-DE" dirty="0" err="1" smtClean="0"/>
              <a:t>optimization</a:t>
            </a:r>
            <a:endParaRPr lang="de-DE" dirty="0" smtClean="0"/>
          </a:p>
          <a:p>
            <a:r>
              <a:rPr lang="de-DE" dirty="0" err="1" smtClean="0"/>
              <a:t>Optimization</a:t>
            </a:r>
            <a:r>
              <a:rPr lang="de-DE" dirty="0" smtClean="0"/>
              <a:t> </a:t>
            </a:r>
            <a:r>
              <a:rPr lang="de-DE" dirty="0" err="1" smtClean="0"/>
              <a:t>horizon</a:t>
            </a:r>
            <a:endParaRPr lang="de-DE" dirty="0" smtClean="0"/>
          </a:p>
          <a:p>
            <a:pPr lvl="1"/>
            <a:r>
              <a:rPr lang="de-DE" dirty="0" smtClean="0"/>
              <a:t>Not </a:t>
            </a:r>
            <a:r>
              <a:rPr lang="de-DE" dirty="0" err="1" smtClean="0"/>
              <a:t>moving</a:t>
            </a:r>
            <a:r>
              <a:rPr lang="de-DE" dirty="0" smtClean="0"/>
              <a:t> </a:t>
            </a:r>
            <a:r>
              <a:rPr lang="de-DE" dirty="0" err="1" smtClean="0"/>
              <a:t>along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vehicles</a:t>
            </a:r>
            <a:endParaRPr lang="de-DE" dirty="0" smtClean="0"/>
          </a:p>
          <a:p>
            <a:pPr lvl="1"/>
            <a:r>
              <a:rPr lang="de-DE" dirty="0" err="1" smtClean="0"/>
              <a:t>Only</a:t>
            </a:r>
            <a:r>
              <a:rPr lang="de-DE" dirty="0" smtClean="0"/>
              <a:t> in </a:t>
            </a:r>
            <a:r>
              <a:rPr lang="de-DE" dirty="0" err="1" smtClean="0"/>
              <a:t>control</a:t>
            </a:r>
            <a:r>
              <a:rPr lang="de-DE" dirty="0" smtClean="0"/>
              <a:t> </a:t>
            </a:r>
            <a:r>
              <a:rPr lang="de-DE" dirty="0" err="1" smtClean="0"/>
              <a:t>area</a:t>
            </a:r>
            <a:r>
              <a:rPr lang="de-DE" dirty="0" smtClean="0"/>
              <a:t>, </a:t>
            </a:r>
            <a:r>
              <a:rPr lang="de-DE" dirty="0" err="1" smtClean="0"/>
              <a:t>stops</a:t>
            </a:r>
            <a:r>
              <a:rPr lang="de-DE" dirty="0" smtClean="0"/>
              <a:t> </a:t>
            </a:r>
            <a:r>
              <a:rPr lang="de-DE" dirty="0" err="1" smtClean="0"/>
              <a:t>at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end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r>
              <a:rPr lang="de-DE" dirty="0" smtClean="0"/>
              <a:t> </a:t>
            </a:r>
            <a:r>
              <a:rPr lang="de-DE" dirty="0" err="1" smtClean="0"/>
              <a:t>area</a:t>
            </a:r>
            <a:r>
              <a:rPr lang="de-DE" dirty="0" smtClean="0"/>
              <a:t> 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err="1" smtClean="0"/>
              <a:t>Shrinking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cars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progressing</a:t>
            </a:r>
            <a:r>
              <a:rPr lang="de-DE" dirty="0" smtClean="0"/>
              <a:t> </a:t>
            </a:r>
            <a:r>
              <a:rPr lang="de-DE" dirty="0" err="1" smtClean="0"/>
              <a:t>through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r>
              <a:rPr lang="de-DE" dirty="0" smtClean="0"/>
              <a:t> </a:t>
            </a:r>
            <a:r>
              <a:rPr lang="de-DE" dirty="0" err="1" smtClean="0"/>
              <a:t>area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332882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de-DE" sz="3200" dirty="0" smtClean="0"/>
              <a:t>Simulation</a:t>
            </a:r>
            <a:endParaRPr lang="de-DE" sz="320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457200" y="1397000"/>
            <a:ext cx="8229600" cy="4525963"/>
          </a:xfrm>
        </p:spPr>
        <p:txBody>
          <a:bodyPr>
            <a:normAutofit/>
          </a:bodyPr>
          <a:lstStyle/>
          <a:p>
            <a:r>
              <a:rPr lang="de-DE" sz="2000" dirty="0" smtClean="0"/>
              <a:t>Connection </a:t>
            </a:r>
            <a:r>
              <a:rPr lang="de-DE" sz="2000" dirty="0" err="1" smtClean="0"/>
              <a:t>of</a:t>
            </a:r>
            <a:r>
              <a:rPr lang="de-DE" sz="2000" dirty="0" smtClean="0"/>
              <a:t> MPC </a:t>
            </a:r>
            <a:r>
              <a:rPr lang="de-DE" sz="2000" dirty="0" err="1" smtClean="0"/>
              <a:t>developed</a:t>
            </a:r>
            <a:r>
              <a:rPr lang="de-DE" sz="2000" dirty="0" smtClean="0"/>
              <a:t> in </a:t>
            </a:r>
            <a:r>
              <a:rPr lang="de-DE" sz="2000" dirty="0" err="1" smtClean="0"/>
              <a:t>Matlab</a:t>
            </a:r>
            <a:r>
              <a:rPr lang="de-DE" sz="2000" dirty="0" smtClean="0"/>
              <a:t>/</a:t>
            </a:r>
            <a:r>
              <a:rPr lang="de-DE" sz="2000" dirty="0" err="1" smtClean="0"/>
              <a:t>Simulink</a:t>
            </a:r>
            <a:r>
              <a:rPr lang="de-DE" sz="2000" dirty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traffic</a:t>
            </a:r>
            <a:r>
              <a:rPr lang="de-DE" sz="2000" dirty="0" smtClean="0"/>
              <a:t> </a:t>
            </a:r>
            <a:r>
              <a:rPr lang="de-DE" sz="2000" dirty="0" err="1" smtClean="0"/>
              <a:t>model</a:t>
            </a:r>
            <a:r>
              <a:rPr lang="de-DE" sz="2000" dirty="0"/>
              <a:t>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advanced</a:t>
            </a:r>
            <a:r>
              <a:rPr lang="de-DE" sz="2000" dirty="0" smtClean="0"/>
              <a:t> </a:t>
            </a:r>
            <a:r>
              <a:rPr lang="de-DE" sz="2000" dirty="0" err="1" smtClean="0"/>
              <a:t>vehicle</a:t>
            </a:r>
            <a:r>
              <a:rPr lang="de-DE" sz="2000" dirty="0" smtClean="0"/>
              <a:t> </a:t>
            </a:r>
            <a:r>
              <a:rPr lang="de-DE" sz="2000" dirty="0" err="1" smtClean="0"/>
              <a:t>model</a:t>
            </a:r>
            <a:r>
              <a:rPr lang="de-DE" sz="2000" dirty="0" smtClean="0"/>
              <a:t> in IPG </a:t>
            </a:r>
            <a:r>
              <a:rPr lang="de-DE" sz="2000" dirty="0" err="1" smtClean="0"/>
              <a:t>CarMaker</a:t>
            </a:r>
            <a:r>
              <a:rPr lang="de-DE" sz="2000" dirty="0" smtClean="0"/>
              <a:t> </a:t>
            </a:r>
          </a:p>
          <a:p>
            <a:r>
              <a:rPr lang="de-DE" sz="2000" dirty="0" err="1" smtClean="0"/>
              <a:t>Only</a:t>
            </a:r>
            <a:r>
              <a:rPr lang="de-DE" sz="2000" dirty="0" smtClean="0"/>
              <a:t> </a:t>
            </a:r>
            <a:r>
              <a:rPr lang="de-DE" sz="2000" dirty="0" err="1" smtClean="0"/>
              <a:t>one</a:t>
            </a:r>
            <a:r>
              <a:rPr lang="de-DE" sz="2000" dirty="0" smtClean="0"/>
              <a:t> </a:t>
            </a:r>
            <a:r>
              <a:rPr lang="de-DE" sz="2000" dirty="0" err="1" smtClean="0"/>
              <a:t>host</a:t>
            </a:r>
            <a:r>
              <a:rPr lang="de-DE" sz="2000" dirty="0" smtClean="0"/>
              <a:t> </a:t>
            </a:r>
            <a:r>
              <a:rPr lang="de-DE" sz="2000" dirty="0" err="1" smtClean="0"/>
              <a:t>car</a:t>
            </a:r>
            <a:r>
              <a:rPr lang="de-DE" sz="2000" dirty="0" smtClean="0"/>
              <a:t> </a:t>
            </a:r>
            <a:r>
              <a:rPr lang="de-DE" sz="2000" dirty="0" err="1" smtClean="0"/>
              <a:t>with</a:t>
            </a:r>
            <a:r>
              <a:rPr lang="de-DE" sz="2000" dirty="0" smtClean="0"/>
              <a:t> </a:t>
            </a:r>
            <a:r>
              <a:rPr lang="de-DE" sz="2000" dirty="0" err="1" smtClean="0"/>
              <a:t>advanced</a:t>
            </a:r>
            <a:r>
              <a:rPr lang="de-DE" sz="2000" dirty="0" smtClean="0"/>
              <a:t> </a:t>
            </a:r>
            <a:r>
              <a:rPr lang="de-DE" sz="2000" dirty="0" err="1" smtClean="0"/>
              <a:t>vehicle</a:t>
            </a:r>
            <a:r>
              <a:rPr lang="de-DE" sz="2000" dirty="0" smtClean="0"/>
              <a:t> </a:t>
            </a:r>
            <a:r>
              <a:rPr lang="de-DE" sz="2000" dirty="0" err="1" smtClean="0"/>
              <a:t>model</a:t>
            </a:r>
            <a:r>
              <a:rPr lang="de-DE" sz="2000" dirty="0" smtClean="0"/>
              <a:t> </a:t>
            </a:r>
            <a:r>
              <a:rPr lang="de-DE" sz="2000" dirty="0" err="1" smtClean="0"/>
              <a:t>possible</a:t>
            </a:r>
            <a:r>
              <a:rPr lang="de-DE" sz="2000" dirty="0" smtClean="0"/>
              <a:t> in </a:t>
            </a:r>
            <a:r>
              <a:rPr lang="de-DE" sz="2000" dirty="0" err="1" smtClean="0"/>
              <a:t>CarMaker</a:t>
            </a:r>
            <a:endParaRPr lang="de-DE" sz="2000" dirty="0"/>
          </a:p>
          <a:p>
            <a:r>
              <a:rPr lang="de-DE" sz="2000" dirty="0"/>
              <a:t>O</a:t>
            </a:r>
            <a:r>
              <a:rPr lang="de-DE" sz="2000" dirty="0" smtClean="0"/>
              <a:t>ther </a:t>
            </a:r>
            <a:r>
              <a:rPr lang="de-DE" sz="2000" dirty="0" err="1" smtClean="0"/>
              <a:t>cars</a:t>
            </a:r>
            <a:r>
              <a:rPr lang="de-DE" sz="2000" dirty="0" smtClean="0"/>
              <a:t> </a:t>
            </a:r>
            <a:r>
              <a:rPr lang="de-DE" sz="2000" dirty="0" err="1" smtClean="0"/>
              <a:t>are</a:t>
            </a:r>
            <a:r>
              <a:rPr lang="de-DE" sz="2000" dirty="0" smtClean="0"/>
              <a:t> </a:t>
            </a:r>
            <a:r>
              <a:rPr lang="de-DE" sz="2000" dirty="0" err="1" smtClean="0"/>
              <a:t>point</a:t>
            </a:r>
            <a:r>
              <a:rPr lang="de-DE" sz="2000" dirty="0" smtClean="0"/>
              <a:t> </a:t>
            </a:r>
            <a:r>
              <a:rPr lang="de-DE" sz="2000" dirty="0" err="1" smtClean="0"/>
              <a:t>mass</a:t>
            </a:r>
            <a:r>
              <a:rPr lang="de-DE" sz="2000" dirty="0" smtClean="0"/>
              <a:t> </a:t>
            </a:r>
            <a:r>
              <a:rPr lang="de-DE" sz="2000" dirty="0" err="1" smtClean="0"/>
              <a:t>models</a:t>
            </a:r>
            <a:r>
              <a:rPr lang="de-DE" sz="2000" dirty="0" smtClean="0"/>
              <a:t> –&gt; </a:t>
            </a:r>
            <a:r>
              <a:rPr lang="de-DE" sz="2000" dirty="0" err="1" smtClean="0"/>
              <a:t>placed</a:t>
            </a:r>
            <a:r>
              <a:rPr lang="de-DE" sz="2000" dirty="0" smtClean="0"/>
              <a:t> </a:t>
            </a:r>
            <a:r>
              <a:rPr lang="de-DE" sz="2000" dirty="0" err="1" smtClean="0"/>
              <a:t>where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MPC </a:t>
            </a:r>
            <a:r>
              <a:rPr lang="de-DE" sz="2000" dirty="0" err="1" smtClean="0"/>
              <a:t>commands</a:t>
            </a:r>
            <a:r>
              <a:rPr lang="de-DE" sz="2000" dirty="0" smtClean="0"/>
              <a:t> </a:t>
            </a:r>
            <a:r>
              <a:rPr lang="de-DE" sz="2000" dirty="0" err="1" smtClean="0"/>
              <a:t>them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be</a:t>
            </a:r>
            <a:endParaRPr lang="de-DE" sz="2000" dirty="0" smtClean="0"/>
          </a:p>
          <a:p>
            <a:r>
              <a:rPr lang="de-DE" sz="2000" dirty="0" smtClean="0"/>
              <a:t>-&gt; Validation </a:t>
            </a:r>
            <a:r>
              <a:rPr lang="de-DE" sz="2000" dirty="0" err="1" smtClean="0"/>
              <a:t>w.r.t</a:t>
            </a:r>
            <a:r>
              <a:rPr lang="de-DE" sz="2000" dirty="0" smtClean="0"/>
              <a:t>. </a:t>
            </a:r>
            <a:r>
              <a:rPr lang="de-DE" sz="2000" dirty="0" err="1" smtClean="0"/>
              <a:t>one</a:t>
            </a:r>
            <a:r>
              <a:rPr lang="de-DE" sz="2000" dirty="0" smtClean="0"/>
              <a:t> </a:t>
            </a:r>
            <a:r>
              <a:rPr lang="de-DE" sz="2000" dirty="0" err="1" smtClean="0"/>
              <a:t>car</a:t>
            </a:r>
            <a:endParaRPr lang="de-DE" sz="2000" dirty="0" smtClean="0"/>
          </a:p>
          <a:p>
            <a:r>
              <a:rPr lang="de-DE" sz="2000" dirty="0" err="1"/>
              <a:t>CarMaker</a:t>
            </a:r>
            <a:r>
              <a:rPr lang="de-DE" sz="2000" dirty="0"/>
              <a:t> </a:t>
            </a:r>
            <a:r>
              <a:rPr lang="de-DE" sz="2000" dirty="0" err="1"/>
              <a:t>simulation</a:t>
            </a:r>
            <a:r>
              <a:rPr lang="de-DE" sz="2000" dirty="0"/>
              <a:t> </a:t>
            </a:r>
            <a:r>
              <a:rPr lang="de-DE" sz="2000" dirty="0" err="1"/>
              <a:t>model</a:t>
            </a:r>
            <a:r>
              <a:rPr lang="de-DE" sz="2000" dirty="0"/>
              <a:t> in </a:t>
            </a:r>
            <a:r>
              <a:rPr lang="de-DE" sz="2000" dirty="0" err="1"/>
              <a:t>Simulink</a:t>
            </a:r>
            <a:r>
              <a:rPr lang="de-DE" sz="2000" dirty="0"/>
              <a:t>: </a:t>
            </a:r>
            <a:r>
              <a:rPr lang="de-DE" sz="2000" dirty="0" err="1"/>
              <a:t>chain</a:t>
            </a:r>
            <a:r>
              <a:rPr lang="de-DE" sz="2000" dirty="0"/>
              <a:t> </a:t>
            </a:r>
            <a:r>
              <a:rPr lang="de-DE" sz="2000" dirty="0" err="1"/>
              <a:t>of</a:t>
            </a:r>
            <a:r>
              <a:rPr lang="de-DE" sz="2000" dirty="0"/>
              <a:t> individual </a:t>
            </a:r>
            <a:r>
              <a:rPr lang="de-DE" sz="2000" dirty="0" err="1"/>
              <a:t>subsystem</a:t>
            </a:r>
            <a:r>
              <a:rPr lang="de-DE" sz="2000" dirty="0"/>
              <a:t> </a:t>
            </a:r>
            <a:r>
              <a:rPr lang="de-DE" sz="2000" dirty="0" err="1"/>
              <a:t>blocks</a:t>
            </a:r>
            <a:endParaRPr lang="de-DE" sz="2000" dirty="0"/>
          </a:p>
          <a:p>
            <a:r>
              <a:rPr lang="de-DE" sz="2000" dirty="0" err="1"/>
              <a:t>Replacing</a:t>
            </a:r>
            <a:r>
              <a:rPr lang="de-DE" sz="2000" dirty="0"/>
              <a:t> </a:t>
            </a:r>
            <a:r>
              <a:rPr lang="de-DE" sz="2000" dirty="0" err="1"/>
              <a:t>driver</a:t>
            </a:r>
            <a:r>
              <a:rPr lang="de-DE" sz="2000" dirty="0"/>
              <a:t> </a:t>
            </a:r>
            <a:r>
              <a:rPr lang="de-DE" sz="2000" dirty="0" err="1"/>
              <a:t>model</a:t>
            </a:r>
            <a:r>
              <a:rPr lang="de-DE" sz="2000" dirty="0"/>
              <a:t> </a:t>
            </a:r>
            <a:r>
              <a:rPr lang="de-DE" sz="2000" dirty="0" err="1"/>
              <a:t>by</a:t>
            </a:r>
            <a:r>
              <a:rPr lang="de-DE" sz="2000" dirty="0"/>
              <a:t> MPC </a:t>
            </a:r>
            <a:r>
              <a:rPr lang="de-DE" sz="2000" dirty="0">
                <a:sym typeface="Wingdings"/>
              </a:rPr>
              <a:t> MPC </a:t>
            </a:r>
            <a:r>
              <a:rPr lang="de-DE" sz="2000" dirty="0" err="1">
                <a:sym typeface="Wingdings"/>
              </a:rPr>
              <a:t>commands</a:t>
            </a:r>
            <a:r>
              <a:rPr lang="de-DE" sz="2000" dirty="0">
                <a:sym typeface="Wingdings"/>
              </a:rPr>
              <a:t> gas/</a:t>
            </a:r>
            <a:r>
              <a:rPr lang="de-DE" sz="2000" dirty="0" err="1">
                <a:sym typeface="Wingdings"/>
              </a:rPr>
              <a:t>brake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signals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for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vehicle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with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dynamics</a:t>
            </a:r>
            <a:endParaRPr lang="de-DE" sz="2000" dirty="0">
              <a:sym typeface="Wingdings"/>
            </a:endParaRPr>
          </a:p>
          <a:p>
            <a:r>
              <a:rPr lang="de-DE" sz="2000" dirty="0">
                <a:sym typeface="Wingdings"/>
              </a:rPr>
              <a:t>All </a:t>
            </a:r>
            <a:r>
              <a:rPr lang="de-DE" sz="2000" dirty="0" err="1">
                <a:sym typeface="Wingdings"/>
              </a:rPr>
              <a:t>other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cars</a:t>
            </a:r>
            <a:r>
              <a:rPr lang="de-DE" sz="2000" dirty="0">
                <a:sym typeface="Wingdings"/>
              </a:rPr>
              <a:t>: MPC </a:t>
            </a:r>
            <a:r>
              <a:rPr lang="de-DE" sz="2000" dirty="0" err="1">
                <a:sym typeface="Wingdings"/>
              </a:rPr>
              <a:t>overwrites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directly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the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acceleration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without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conversion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to</a:t>
            </a:r>
            <a:r>
              <a:rPr lang="de-DE" sz="2000" dirty="0">
                <a:sym typeface="Wingdings"/>
              </a:rPr>
              <a:t> gas/</a:t>
            </a:r>
            <a:r>
              <a:rPr lang="de-DE" sz="2000" dirty="0" err="1">
                <a:sym typeface="Wingdings"/>
              </a:rPr>
              <a:t>brake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err="1">
                <a:sym typeface="Wingdings"/>
              </a:rPr>
              <a:t>signal</a:t>
            </a:r>
            <a:endParaRPr lang="de-DE" sz="2000" dirty="0"/>
          </a:p>
          <a:p>
            <a:pPr marL="0" indent="0">
              <a:buNone/>
            </a:pPr>
            <a:endParaRPr lang="de-DE" sz="2000" dirty="0"/>
          </a:p>
          <a:p>
            <a:endParaRPr lang="de-DE" sz="2000" dirty="0"/>
          </a:p>
          <a:p>
            <a:endParaRPr lang="de-DE" sz="2000" dirty="0" smtClean="0"/>
          </a:p>
        </p:txBody>
      </p:sp>
      <p:sp>
        <p:nvSpPr>
          <p:cNvPr id="3" name="Textfeld 2"/>
          <p:cNvSpPr txBox="1"/>
          <p:nvPr/>
        </p:nvSpPr>
        <p:spPr>
          <a:xfrm>
            <a:off x="948267" y="53001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5806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1209</Words>
  <Application>Microsoft Macintosh PowerPoint</Application>
  <PresentationFormat>On-screen Show (4:3)</PresentationFormat>
  <Paragraphs>134</Paragraphs>
  <Slides>15</Slides>
  <Notes>10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Office-Design</vt:lpstr>
      <vt:lpstr>Centralized MPC for Autonomous Intersection Crossing</vt:lpstr>
      <vt:lpstr>Lea Riegger</vt:lpstr>
      <vt:lpstr>Problem statement: intersection crossing</vt:lpstr>
      <vt:lpstr>Convex optimization problem</vt:lpstr>
      <vt:lpstr>Convex optimization problem</vt:lpstr>
      <vt:lpstr>Convex optimization problem</vt:lpstr>
      <vt:lpstr>MPC design</vt:lpstr>
      <vt:lpstr>MPC design</vt:lpstr>
      <vt:lpstr>Simulation</vt:lpstr>
      <vt:lpstr>Case study setup</vt:lpstr>
      <vt:lpstr>Case study setup</vt:lpstr>
      <vt:lpstr>MPC in case study</vt:lpstr>
      <vt:lpstr>MPC in case study</vt:lpstr>
      <vt:lpstr>MPC in case study</vt:lpstr>
      <vt:lpstr>Conclusions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Centralized MPC for Autonomous Intersection Crossing</dc:title>
  <dc:creator>Sebastian Riegger</dc:creator>
  <cp:lastModifiedBy>jonas sjoberg</cp:lastModifiedBy>
  <cp:revision>43</cp:revision>
  <dcterms:created xsi:type="dcterms:W3CDTF">2016-10-05T15:55:56Z</dcterms:created>
  <dcterms:modified xsi:type="dcterms:W3CDTF">2016-11-03T01:57:46Z</dcterms:modified>
</cp:coreProperties>
</file>

<file path=docProps/thumbnail.jpeg>
</file>